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embeddedFontLst>
    <p:embeddedFont>
      <p:font typeface="Gill Sans" panose="020B0604020202020204" charset="0"/>
      <p:regular r:id="rId23"/>
      <p:bold r:id="rId24"/>
    </p:embeddedFont>
    <p:embeddedFont>
      <p:font typeface="Impact" panose="020B0806030902050204" pitchFamily="34" charset="0"/>
      <p:regular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gejP3zqhM+AV/Rr6x8IKs/ZMKtW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7" d="100"/>
          <a:sy n="77" d="100"/>
        </p:scale>
        <p:origin x="883"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8aef9f2b0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8aef9f2b0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3"/>
        <p:cNvGrpSpPr/>
        <p:nvPr/>
      </p:nvGrpSpPr>
      <p:grpSpPr>
        <a:xfrm>
          <a:off x="0" y="0"/>
          <a:ext cx="0" cy="0"/>
          <a:chOff x="0" y="0"/>
          <a:chExt cx="0" cy="0"/>
        </a:xfrm>
      </p:grpSpPr>
      <p:sp>
        <p:nvSpPr>
          <p:cNvPr id="14" name="Google Shape;14;p21" title="scalloped circle"/>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5" name="Google Shape;15;p21"/>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21"/>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17" name="Google Shape;17;p21"/>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1"/>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95E04"/>
                </a:solidFill>
                <a:latin typeface="Gill Sans"/>
                <a:ea typeface="Gill Sans"/>
                <a:cs typeface="Gill Sans"/>
                <a:sym typeface="Gill Sans"/>
              </a:defRPr>
            </a:lvl1pPr>
            <a:lvl2pPr marL="0" lvl="1" indent="0" algn="r">
              <a:spcBef>
                <a:spcPts val="0"/>
              </a:spcBef>
              <a:buNone/>
              <a:defRPr sz="1200">
                <a:solidFill>
                  <a:srgbClr val="895E04"/>
                </a:solidFill>
                <a:latin typeface="Gill Sans"/>
                <a:ea typeface="Gill Sans"/>
                <a:cs typeface="Gill Sans"/>
                <a:sym typeface="Gill Sans"/>
              </a:defRPr>
            </a:lvl2pPr>
            <a:lvl3pPr marL="0" lvl="2" indent="0" algn="r">
              <a:spcBef>
                <a:spcPts val="0"/>
              </a:spcBef>
              <a:buNone/>
              <a:defRPr sz="1200">
                <a:solidFill>
                  <a:srgbClr val="895E04"/>
                </a:solidFill>
                <a:latin typeface="Gill Sans"/>
                <a:ea typeface="Gill Sans"/>
                <a:cs typeface="Gill Sans"/>
                <a:sym typeface="Gill Sans"/>
              </a:defRPr>
            </a:lvl3pPr>
            <a:lvl4pPr marL="0" lvl="3" indent="0" algn="r">
              <a:spcBef>
                <a:spcPts val="0"/>
              </a:spcBef>
              <a:buNone/>
              <a:defRPr sz="1200">
                <a:solidFill>
                  <a:srgbClr val="895E04"/>
                </a:solidFill>
                <a:latin typeface="Gill Sans"/>
                <a:ea typeface="Gill Sans"/>
                <a:cs typeface="Gill Sans"/>
                <a:sym typeface="Gill Sans"/>
              </a:defRPr>
            </a:lvl4pPr>
            <a:lvl5pPr marL="0" lvl="4" indent="0" algn="r">
              <a:spcBef>
                <a:spcPts val="0"/>
              </a:spcBef>
              <a:buNone/>
              <a:defRPr sz="1200">
                <a:solidFill>
                  <a:srgbClr val="895E04"/>
                </a:solidFill>
                <a:latin typeface="Gill Sans"/>
                <a:ea typeface="Gill Sans"/>
                <a:cs typeface="Gill Sans"/>
                <a:sym typeface="Gill Sans"/>
              </a:defRPr>
            </a:lvl5pPr>
            <a:lvl6pPr marL="0" lvl="5" indent="0" algn="r">
              <a:spcBef>
                <a:spcPts val="0"/>
              </a:spcBef>
              <a:buNone/>
              <a:defRPr sz="1200">
                <a:solidFill>
                  <a:srgbClr val="895E04"/>
                </a:solidFill>
                <a:latin typeface="Gill Sans"/>
                <a:ea typeface="Gill Sans"/>
                <a:cs typeface="Gill Sans"/>
                <a:sym typeface="Gill Sans"/>
              </a:defRPr>
            </a:lvl6pPr>
            <a:lvl7pPr marL="0" lvl="6" indent="0" algn="r">
              <a:spcBef>
                <a:spcPts val="0"/>
              </a:spcBef>
              <a:buNone/>
              <a:defRPr sz="1200">
                <a:solidFill>
                  <a:srgbClr val="895E04"/>
                </a:solidFill>
                <a:latin typeface="Gill Sans"/>
                <a:ea typeface="Gill Sans"/>
                <a:cs typeface="Gill Sans"/>
                <a:sym typeface="Gill Sans"/>
              </a:defRPr>
            </a:lvl7pPr>
            <a:lvl8pPr marL="0" lvl="7" indent="0" algn="r">
              <a:spcBef>
                <a:spcPts val="0"/>
              </a:spcBef>
              <a:buNone/>
              <a:defRPr sz="1200">
                <a:solidFill>
                  <a:srgbClr val="895E04"/>
                </a:solidFill>
                <a:latin typeface="Gill Sans"/>
                <a:ea typeface="Gill Sans"/>
                <a:cs typeface="Gill Sans"/>
                <a:sym typeface="Gill Sans"/>
              </a:defRPr>
            </a:lvl8pPr>
            <a:lvl9pPr marL="0" lvl="8" indent="0" algn="r">
              <a:spcBef>
                <a:spcPts val="0"/>
              </a:spcBef>
              <a:buNone/>
              <a:defRPr sz="1200">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IN"/>
              <a:t>‹#›</a:t>
            </a:fld>
            <a:endParaRPr/>
          </a:p>
        </p:txBody>
      </p:sp>
      <p:sp>
        <p:nvSpPr>
          <p:cNvPr id="20" name="Google Shape;20;p21" title="left edge border"/>
          <p:cNvSpPr/>
          <p:nvPr/>
        </p:nvSpPr>
        <p:spPr>
          <a:xfrm>
            <a:off x="0" y="0"/>
            <a:ext cx="283464" cy="6858000"/>
          </a:xfrm>
          <a:prstGeom prst="rect">
            <a:avLst/>
          </a:prstGeom>
          <a:solidFill>
            <a:schemeClr val="dk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Gill Sans"/>
              <a:ea typeface="Gill Sans"/>
              <a:cs typeface="Gill Sans"/>
              <a:sym typeface="Gill San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3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0"/>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2" name="Google Shape;82;p30"/>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0"/>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31"/>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31"/>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8" name="Google Shape;88;p31"/>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31"/>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1"/>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2"/>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4" name="Google Shape;24;p2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27"/>
        <p:cNvGrpSpPr/>
        <p:nvPr/>
      </p:nvGrpSpPr>
      <p:grpSpPr>
        <a:xfrm>
          <a:off x="0" y="0"/>
          <a:ext cx="0" cy="0"/>
          <a:chOff x="0" y="0"/>
          <a:chExt cx="0" cy="0"/>
        </a:xfrm>
      </p:grpSpPr>
      <p:sp>
        <p:nvSpPr>
          <p:cNvPr id="28" name="Google Shape;28;p23"/>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3"/>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30" name="Google Shape;30;p23"/>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3"/>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3"/>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IN"/>
              <a:t>‹#›</a:t>
            </a:fld>
            <a:endParaRPr/>
          </a:p>
        </p:txBody>
      </p:sp>
      <p:grpSp>
        <p:nvGrpSpPr>
          <p:cNvPr id="33" name="Google Shape;33;p23" title="left scallop shape"/>
          <p:cNvGrpSpPr/>
          <p:nvPr/>
        </p:nvGrpSpPr>
        <p:grpSpPr>
          <a:xfrm>
            <a:off x="0" y="0"/>
            <a:ext cx="2814638" cy="6858000"/>
            <a:chOff x="0" y="0"/>
            <a:chExt cx="2814638" cy="6858000"/>
          </a:xfrm>
        </p:grpSpPr>
        <p:sp>
          <p:nvSpPr>
            <p:cNvPr id="34" name="Google Shape;34;p23" title="left scallop shape"/>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35" name="Google Shape;35;p23" title="left scallop inline"/>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2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4"/>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39" name="Google Shape;39;p24"/>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0" name="Google Shape;40;p24"/>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4"/>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25"/>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25"/>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46" name="Google Shape;46;p25"/>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7" name="Google Shape;47;p25"/>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48" name="Google Shape;48;p25"/>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9" name="Google Shape;49;p25"/>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5"/>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2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2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2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2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1"/>
        <p:cNvGrpSpPr/>
        <p:nvPr/>
      </p:nvGrpSpPr>
      <p:grpSpPr>
        <a:xfrm>
          <a:off x="0" y="0"/>
          <a:ext cx="0" cy="0"/>
          <a:chOff x="0" y="0"/>
          <a:chExt cx="0" cy="0"/>
        </a:xfrm>
      </p:grpSpPr>
      <p:sp>
        <p:nvSpPr>
          <p:cNvPr id="62" name="Google Shape;62;p28" title="right scallop background shape"/>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3" name="Google Shape;63;p28"/>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28"/>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5" name="Google Shape;65;p28"/>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66" name="Google Shape;66;p28"/>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8"/>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8"/>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
        <p:nvSpPr>
          <p:cNvPr id="69" name="Google Shape;69;p28" title="left edge border"/>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0"/>
        <p:cNvGrpSpPr/>
        <p:nvPr/>
      </p:nvGrpSpPr>
      <p:grpSpPr>
        <a:xfrm>
          <a:off x="0" y="0"/>
          <a:ext cx="0" cy="0"/>
          <a:chOff x="0" y="0"/>
          <a:chExt cx="0" cy="0"/>
        </a:xfrm>
      </p:grpSpPr>
      <p:sp>
        <p:nvSpPr>
          <p:cNvPr id="71" name="Google Shape;71;p29"/>
          <p:cNvSpPr>
            <a:spLocks noGrp="1"/>
          </p:cNvSpPr>
          <p:nvPr>
            <p:ph type="pic" idx="2"/>
          </p:nvPr>
        </p:nvSpPr>
        <p:spPr>
          <a:xfrm>
            <a:off x="283464" y="0"/>
            <a:ext cx="7355585" cy="6857999"/>
          </a:xfrm>
          <a:prstGeom prst="rect">
            <a:avLst/>
          </a:prstGeom>
          <a:noFill/>
          <a:ln>
            <a:noFill/>
          </a:ln>
        </p:spPr>
      </p:sp>
      <p:sp>
        <p:nvSpPr>
          <p:cNvPr id="72" name="Google Shape;72;p29" title="right scallop background shape"/>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3" name="Google Shape;73;p29" title="left edge border"/>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9"/>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9"/>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6" name="Google Shape;76;p29"/>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9"/>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9"/>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0"/>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8" name="Google Shape;8;p20"/>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9" name="Google Shape;9;p2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0" name="Google Shape;10;p20"/>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IN"/>
              <a:t>‹#›</a:t>
            </a:fld>
            <a:endParaRPr/>
          </a:p>
        </p:txBody>
      </p:sp>
      <p:sp>
        <p:nvSpPr>
          <p:cNvPr id="11" name="Google Shape;11;p20" title="Left scallop edge"/>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 name="Google Shape;12;p20" title="right edge border"/>
          <p:cNvSpPr/>
          <p:nvPr/>
        </p:nvSpPr>
        <p:spPr>
          <a:xfrm>
            <a:off x="11908536" y="0"/>
            <a:ext cx="283464" cy="685800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Gill Sans"/>
              <a:ea typeface="Gill Sans"/>
              <a:cs typeface="Gill Sans"/>
              <a:sym typeface="Gill Sans"/>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2"/>
              </a:buClr>
              <a:buSzPts val="10000"/>
              <a:buFont typeface="Impact"/>
              <a:buNone/>
            </a:pPr>
            <a:r>
              <a:rPr lang="en-IN"/>
              <a:t>INTERNAL ASSESSMENT</a:t>
            </a:r>
            <a:endParaRPr/>
          </a:p>
        </p:txBody>
      </p:sp>
      <p:sp>
        <p:nvSpPr>
          <p:cNvPr id="96" name="Google Shape;96;p1"/>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000"/>
              <a:buNone/>
            </a:pPr>
            <a:r>
              <a:rPr lang="en-IN"/>
              <a:t>MR. PUSHKAR SATHE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IA CRITERIA</a:t>
            </a:r>
            <a:endParaRPr/>
          </a:p>
        </p:txBody>
      </p:sp>
      <p:sp>
        <p:nvSpPr>
          <p:cNvPr id="150" name="Google Shape;150;p10"/>
          <p:cNvSpPr txBox="1">
            <a:spLocks noGrp="1"/>
          </p:cNvSpPr>
          <p:nvPr>
            <p:ph type="body" idx="1"/>
          </p:nvPr>
        </p:nvSpPr>
        <p:spPr>
          <a:xfrm>
            <a:off x="1420490" y="1128451"/>
            <a:ext cx="10178322" cy="5347164"/>
          </a:xfrm>
          <a:prstGeom prst="rect">
            <a:avLst/>
          </a:prstGeom>
          <a:noFill/>
          <a:ln>
            <a:noFill/>
          </a:ln>
        </p:spPr>
        <p:txBody>
          <a:bodyPr spcFirstLastPara="1" wrap="square" lIns="91425" tIns="45700" rIns="91425" bIns="45700" anchor="t" anchorCtr="0">
            <a:normAutofit fontScale="70000" lnSpcReduction="20000"/>
          </a:bodyPr>
          <a:lstStyle/>
          <a:p>
            <a:pPr marL="228600" lvl="0" indent="-228600" algn="l" rtl="0">
              <a:lnSpc>
                <a:spcPct val="110000"/>
              </a:lnSpc>
              <a:spcBef>
                <a:spcPts val="0"/>
              </a:spcBef>
              <a:spcAft>
                <a:spcPts val="0"/>
              </a:spcAft>
              <a:buSzPct val="100000"/>
              <a:buChar char="•"/>
            </a:pPr>
            <a:r>
              <a:rPr lang="en-IN" sz="3600"/>
              <a:t>The new assessment model uses five criteria to assess the final report of the individual investigation with the following raw marks and weightings assigned: </a:t>
            </a:r>
            <a:endParaRPr/>
          </a:p>
          <a:p>
            <a:pPr marL="0" lvl="0" indent="0" algn="l" rtl="0">
              <a:lnSpc>
                <a:spcPct val="110000"/>
              </a:lnSpc>
              <a:spcBef>
                <a:spcPts val="700"/>
              </a:spcBef>
              <a:spcAft>
                <a:spcPts val="0"/>
              </a:spcAft>
              <a:buSzPct val="100000"/>
              <a:buNone/>
            </a:pPr>
            <a:endParaRPr sz="2600"/>
          </a:p>
          <a:p>
            <a:pPr marL="228600" lvl="0" indent="-228600" algn="l" rtl="0">
              <a:lnSpc>
                <a:spcPct val="110000"/>
              </a:lnSpc>
              <a:spcBef>
                <a:spcPts val="700"/>
              </a:spcBef>
              <a:spcAft>
                <a:spcPts val="0"/>
              </a:spcAft>
              <a:buSzPct val="100000"/>
              <a:buChar char="•"/>
            </a:pPr>
            <a:r>
              <a:rPr lang="en-IN" sz="3400"/>
              <a:t>Research Design :	       6 (25%) </a:t>
            </a:r>
            <a:endParaRPr/>
          </a:p>
          <a:p>
            <a:pPr marL="228600" lvl="0" indent="-228600" algn="l" rtl="0">
              <a:lnSpc>
                <a:spcPct val="110000"/>
              </a:lnSpc>
              <a:spcBef>
                <a:spcPts val="700"/>
              </a:spcBef>
              <a:spcAft>
                <a:spcPts val="0"/>
              </a:spcAft>
              <a:buSzPct val="100000"/>
              <a:buChar char="•"/>
            </a:pPr>
            <a:r>
              <a:rPr lang="en-IN" sz="3400"/>
              <a:t>Analysis  : 		       6 (25%) 	</a:t>
            </a:r>
            <a:endParaRPr/>
          </a:p>
          <a:p>
            <a:pPr marL="228600" lvl="0" indent="-228600" algn="l" rtl="0">
              <a:lnSpc>
                <a:spcPct val="110000"/>
              </a:lnSpc>
              <a:spcBef>
                <a:spcPts val="700"/>
              </a:spcBef>
              <a:spcAft>
                <a:spcPts val="0"/>
              </a:spcAft>
              <a:buSzPct val="100000"/>
              <a:buChar char="•"/>
            </a:pPr>
            <a:r>
              <a:rPr lang="en-IN" sz="3400"/>
              <a:t>Conclusion:		       6 (25%) </a:t>
            </a:r>
            <a:endParaRPr/>
          </a:p>
          <a:p>
            <a:pPr marL="228600" lvl="0" indent="-228600" algn="l" rtl="0">
              <a:lnSpc>
                <a:spcPct val="110000"/>
              </a:lnSpc>
              <a:spcBef>
                <a:spcPts val="700"/>
              </a:spcBef>
              <a:spcAft>
                <a:spcPts val="0"/>
              </a:spcAft>
              <a:buSzPct val="100000"/>
              <a:buChar char="•"/>
            </a:pPr>
            <a:r>
              <a:rPr lang="en-IN" sz="3400"/>
              <a:t>Evaluation : 		       6 (25%) </a:t>
            </a:r>
            <a:endParaRPr/>
          </a:p>
          <a:p>
            <a:pPr marL="0" lvl="0" indent="0" algn="l" rtl="0">
              <a:lnSpc>
                <a:spcPct val="110000"/>
              </a:lnSpc>
              <a:spcBef>
                <a:spcPts val="700"/>
              </a:spcBef>
              <a:spcAft>
                <a:spcPts val="0"/>
              </a:spcAft>
              <a:buSzPct val="100000"/>
              <a:buNone/>
            </a:pPr>
            <a:endParaRPr sz="3400" u="sng"/>
          </a:p>
          <a:p>
            <a:pPr marL="0" lvl="0" indent="0" algn="l" rtl="0">
              <a:lnSpc>
                <a:spcPct val="110000"/>
              </a:lnSpc>
              <a:spcBef>
                <a:spcPts val="700"/>
              </a:spcBef>
              <a:spcAft>
                <a:spcPts val="0"/>
              </a:spcAft>
              <a:buSzPct val="100000"/>
              <a:buNone/>
            </a:pPr>
            <a:r>
              <a:rPr lang="en-IN" sz="3400"/>
              <a:t>Total  marks :	      	       24 ( 100%)</a:t>
            </a:r>
            <a:endParaRPr sz="3400"/>
          </a:p>
          <a:p>
            <a:pPr marL="228600" lvl="0" indent="-113029" algn="l" rtl="0">
              <a:lnSpc>
                <a:spcPct val="110000"/>
              </a:lnSpc>
              <a:spcBef>
                <a:spcPts val="700"/>
              </a:spcBef>
              <a:spcAft>
                <a:spcPts val="0"/>
              </a:spcAft>
              <a:buSzPct val="100000"/>
              <a:buNone/>
            </a:pPr>
            <a:endParaRPr sz="2600"/>
          </a:p>
          <a:p>
            <a:pPr marL="228600" lvl="0" indent="-113029" algn="l" rtl="0">
              <a:lnSpc>
                <a:spcPct val="110000"/>
              </a:lnSpc>
              <a:spcBef>
                <a:spcPts val="700"/>
              </a:spcBef>
              <a:spcAft>
                <a:spcPts val="0"/>
              </a:spcAft>
              <a:buSzPct val="100000"/>
              <a:buNone/>
            </a:pPr>
            <a:endParaRPr sz="2600"/>
          </a:p>
          <a:p>
            <a:pPr marL="0" lvl="0" indent="0" algn="l" rtl="0">
              <a:lnSpc>
                <a:spcPct val="110000"/>
              </a:lnSpc>
              <a:spcBef>
                <a:spcPts val="700"/>
              </a:spcBef>
              <a:spcAft>
                <a:spcPts val="0"/>
              </a:spcAft>
              <a:buSzPct val="100000"/>
              <a:buNone/>
            </a:pPr>
            <a:r>
              <a:rPr lang="en-IN" sz="2600"/>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0">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1"/>
          <p:cNvSpPr txBox="1">
            <a:spLocks noGrp="1"/>
          </p:cNvSpPr>
          <p:nvPr>
            <p:ph type="title"/>
          </p:nvPr>
        </p:nvSpPr>
        <p:spPr>
          <a:xfrm>
            <a:off x="838200" y="365125"/>
            <a:ext cx="10515600" cy="732155"/>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2"/>
              </a:buClr>
              <a:buSzPct val="100000"/>
              <a:buFont typeface="Impact"/>
              <a:buNone/>
            </a:pPr>
            <a:r>
              <a:rPr lang="en-IN"/>
              <a:t>RESEARCH DESIGN</a:t>
            </a:r>
            <a:endParaRPr/>
          </a:p>
        </p:txBody>
      </p:sp>
      <p:sp>
        <p:nvSpPr>
          <p:cNvPr id="156" name="Google Shape;156;p11"/>
          <p:cNvSpPr txBox="1">
            <a:spLocks noGrp="1"/>
          </p:cNvSpPr>
          <p:nvPr>
            <p:ph type="body" idx="1"/>
          </p:nvPr>
        </p:nvSpPr>
        <p:spPr>
          <a:xfrm>
            <a:off x="739726" y="1169547"/>
            <a:ext cx="10515600" cy="5323327"/>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Achievement level Descriptor ✓ :</a:t>
            </a:r>
            <a:endParaRPr/>
          </a:p>
          <a:p>
            <a:pPr marL="228600" lvl="0" indent="-228600" algn="l" rtl="0">
              <a:lnSpc>
                <a:spcPct val="110000"/>
              </a:lnSpc>
              <a:spcBef>
                <a:spcPts val="700"/>
              </a:spcBef>
              <a:spcAft>
                <a:spcPts val="0"/>
              </a:spcAft>
              <a:buSzPts val="2000"/>
              <a:buChar char="•"/>
            </a:pPr>
            <a:r>
              <a:rPr lang="en-IN"/>
              <a:t>There is </a:t>
            </a:r>
            <a:r>
              <a:rPr lang="en-IN" b="1"/>
              <a:t>no/partial/sufficient</a:t>
            </a:r>
            <a:r>
              <a:rPr lang="en-IN"/>
              <a:t> evidence of personal initiation and designing of the research work.</a:t>
            </a:r>
            <a:endParaRPr/>
          </a:p>
          <a:p>
            <a:pPr marL="228600" lvl="0" indent="-228600" algn="l" rtl="0">
              <a:lnSpc>
                <a:spcPct val="110000"/>
              </a:lnSpc>
              <a:spcBef>
                <a:spcPts val="700"/>
              </a:spcBef>
              <a:spcAft>
                <a:spcPts val="0"/>
              </a:spcAft>
              <a:buSzPts val="2000"/>
              <a:buChar char="•"/>
            </a:pPr>
            <a:r>
              <a:rPr lang="en-IN"/>
              <a:t>The research question is </a:t>
            </a:r>
            <a:r>
              <a:rPr lang="en-IN" b="1"/>
              <a:t>stated/ outlined</a:t>
            </a:r>
            <a:endParaRPr/>
          </a:p>
          <a:p>
            <a:pPr marL="228600" lvl="0" indent="-228600" algn="l" rtl="0">
              <a:lnSpc>
                <a:spcPct val="110000"/>
              </a:lnSpc>
              <a:spcBef>
                <a:spcPts val="700"/>
              </a:spcBef>
              <a:spcAft>
                <a:spcPts val="0"/>
              </a:spcAft>
              <a:buSzPts val="2000"/>
              <a:buChar char="•"/>
            </a:pPr>
            <a:r>
              <a:rPr lang="en-IN" b="1"/>
              <a:t>described</a:t>
            </a:r>
            <a:r>
              <a:rPr lang="en-IN"/>
              <a:t> within a specific and appropriate context.</a:t>
            </a:r>
            <a:endParaRPr/>
          </a:p>
          <a:p>
            <a:pPr marL="228600" lvl="0" indent="-228600" algn="l" rtl="0">
              <a:lnSpc>
                <a:spcPct val="110000"/>
              </a:lnSpc>
              <a:spcBef>
                <a:spcPts val="700"/>
              </a:spcBef>
              <a:spcAft>
                <a:spcPts val="0"/>
              </a:spcAft>
              <a:buSzPts val="2000"/>
              <a:buChar char="•"/>
            </a:pPr>
            <a:r>
              <a:rPr lang="en-IN"/>
              <a:t>Methodological considerations associated with collecting relevant and sufficient data to</a:t>
            </a:r>
            <a:endParaRPr/>
          </a:p>
          <a:p>
            <a:pPr marL="228600" lvl="0" indent="-228600" algn="l" rtl="0">
              <a:lnSpc>
                <a:spcPct val="110000"/>
              </a:lnSpc>
              <a:spcBef>
                <a:spcPts val="700"/>
              </a:spcBef>
              <a:spcAft>
                <a:spcPts val="0"/>
              </a:spcAft>
              <a:buSzPts val="2000"/>
              <a:buChar char="•"/>
            </a:pPr>
            <a:r>
              <a:rPr lang="en-IN"/>
              <a:t>answer the research question are </a:t>
            </a:r>
            <a:r>
              <a:rPr lang="en-IN" b="1"/>
              <a:t>stated/outlined/explained.</a:t>
            </a:r>
            <a:endParaRPr/>
          </a:p>
          <a:p>
            <a:pPr marL="228600" lvl="0" indent="-228600" algn="l" rtl="0">
              <a:lnSpc>
                <a:spcPct val="110000"/>
              </a:lnSpc>
              <a:spcBef>
                <a:spcPts val="700"/>
              </a:spcBef>
              <a:spcAft>
                <a:spcPts val="0"/>
              </a:spcAft>
              <a:buSzPts val="2000"/>
              <a:buChar char="•"/>
            </a:pPr>
            <a:r>
              <a:rPr lang="en-IN"/>
              <a:t> </a:t>
            </a:r>
            <a:endParaRPr/>
          </a:p>
          <a:p>
            <a:pPr marL="228600" lvl="0" indent="-228600" algn="l" rtl="0">
              <a:lnSpc>
                <a:spcPct val="110000"/>
              </a:lnSpc>
              <a:spcBef>
                <a:spcPts val="700"/>
              </a:spcBef>
              <a:spcAft>
                <a:spcPts val="0"/>
              </a:spcAft>
              <a:buSzPts val="2000"/>
              <a:buChar char="•"/>
            </a:pPr>
            <a:r>
              <a:rPr lang="en-IN"/>
              <a:t>The description of the methodology for collecting or</a:t>
            </a:r>
            <a:endParaRPr/>
          </a:p>
          <a:p>
            <a:pPr marL="228600" lvl="0" indent="-228600" algn="l" rtl="0">
              <a:lnSpc>
                <a:spcPct val="110000"/>
              </a:lnSpc>
              <a:spcBef>
                <a:spcPts val="700"/>
              </a:spcBef>
              <a:spcAft>
                <a:spcPts val="0"/>
              </a:spcAft>
              <a:buSzPts val="2000"/>
              <a:buChar char="•"/>
            </a:pPr>
            <a:r>
              <a:rPr lang="en-IN"/>
              <a:t>selecting </a:t>
            </a:r>
            <a:r>
              <a:rPr lang="en-IN" b="1"/>
              <a:t>data lacks/ allows with few ambiguity /allows</a:t>
            </a:r>
            <a:r>
              <a:rPr lang="en-IN"/>
              <a:t> for the investigation to be reproduced.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2"/>
          <p:cNvSpPr txBox="1">
            <a:spLocks noGrp="1"/>
          </p:cNvSpPr>
          <p:nvPr>
            <p:ph type="title"/>
          </p:nvPr>
        </p:nvSpPr>
        <p:spPr>
          <a:xfrm>
            <a:off x="1006839" y="0"/>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RESEARCH DESIGN : WHAT TO LOOK OUT FOR :</a:t>
            </a:r>
            <a:endParaRPr/>
          </a:p>
        </p:txBody>
      </p:sp>
      <p:sp>
        <p:nvSpPr>
          <p:cNvPr id="162" name="Google Shape;162;p12"/>
          <p:cNvSpPr txBox="1">
            <a:spLocks noGrp="1"/>
          </p:cNvSpPr>
          <p:nvPr>
            <p:ph type="body" idx="1"/>
          </p:nvPr>
        </p:nvSpPr>
        <p:spPr>
          <a:xfrm>
            <a:off x="900332" y="1364566"/>
            <a:ext cx="10930596" cy="5261317"/>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10000"/>
              </a:lnSpc>
              <a:spcBef>
                <a:spcPts val="0"/>
              </a:spcBef>
              <a:spcAft>
                <a:spcPts val="0"/>
              </a:spcAft>
              <a:buSzPct val="100000"/>
              <a:buNone/>
            </a:pPr>
            <a:r>
              <a:rPr lang="en-IN"/>
              <a:t>• Research question clearly stated in introduction. </a:t>
            </a:r>
            <a:endParaRPr/>
          </a:p>
          <a:p>
            <a:pPr marL="0" lvl="0" indent="0" algn="l" rtl="0">
              <a:lnSpc>
                <a:spcPct val="110000"/>
              </a:lnSpc>
              <a:spcBef>
                <a:spcPts val="700"/>
              </a:spcBef>
              <a:spcAft>
                <a:spcPts val="0"/>
              </a:spcAft>
              <a:buSzPct val="100000"/>
              <a:buNone/>
            </a:pPr>
            <a:r>
              <a:rPr lang="en-IN"/>
              <a:t>• If applicable variables identified. </a:t>
            </a:r>
            <a:endParaRPr/>
          </a:p>
          <a:p>
            <a:pPr marL="0" lvl="0" indent="0" algn="l" rtl="0">
              <a:lnSpc>
                <a:spcPct val="110000"/>
              </a:lnSpc>
              <a:spcBef>
                <a:spcPts val="700"/>
              </a:spcBef>
              <a:spcAft>
                <a:spcPts val="0"/>
              </a:spcAft>
              <a:buSzPct val="100000"/>
              <a:buNone/>
            </a:pPr>
            <a:r>
              <a:rPr lang="en-IN"/>
              <a:t>• Theoretical background explained. </a:t>
            </a:r>
            <a:endParaRPr/>
          </a:p>
          <a:p>
            <a:pPr marL="0" lvl="0" indent="0" algn="l" rtl="0">
              <a:lnSpc>
                <a:spcPct val="110000"/>
              </a:lnSpc>
              <a:spcBef>
                <a:spcPts val="700"/>
              </a:spcBef>
              <a:spcAft>
                <a:spcPts val="0"/>
              </a:spcAft>
              <a:buSzPct val="100000"/>
              <a:buNone/>
            </a:pPr>
            <a:r>
              <a:rPr lang="en-IN"/>
              <a:t>• Equations derived not just stated. </a:t>
            </a:r>
            <a:endParaRPr/>
          </a:p>
          <a:p>
            <a:pPr marL="0" lvl="0" indent="0" algn="l" rtl="0">
              <a:lnSpc>
                <a:spcPct val="110000"/>
              </a:lnSpc>
              <a:spcBef>
                <a:spcPts val="700"/>
              </a:spcBef>
              <a:spcAft>
                <a:spcPts val="0"/>
              </a:spcAft>
              <a:buSzPct val="100000"/>
              <a:buNone/>
            </a:pPr>
            <a:r>
              <a:rPr lang="en-IN"/>
              <a:t>• Method is described fully showing attention to detail and consideration of controlled variables.</a:t>
            </a:r>
            <a:endParaRPr/>
          </a:p>
          <a:p>
            <a:pPr marL="0" lvl="0" indent="0" algn="l" rtl="0">
              <a:lnSpc>
                <a:spcPct val="110000"/>
              </a:lnSpc>
              <a:spcBef>
                <a:spcPts val="700"/>
              </a:spcBef>
              <a:spcAft>
                <a:spcPts val="0"/>
              </a:spcAft>
              <a:buSzPct val="100000"/>
              <a:buNone/>
            </a:pPr>
            <a:r>
              <a:rPr lang="en-IN"/>
              <a:t>• Appropriate method (if it worked it was probably appropriate). </a:t>
            </a:r>
            <a:endParaRPr/>
          </a:p>
          <a:p>
            <a:pPr marL="0" lvl="0" indent="0" algn="l" rtl="0">
              <a:lnSpc>
                <a:spcPct val="110000"/>
              </a:lnSpc>
              <a:spcBef>
                <a:spcPts val="700"/>
              </a:spcBef>
              <a:spcAft>
                <a:spcPts val="0"/>
              </a:spcAft>
              <a:buSzPct val="100000"/>
              <a:buNone/>
            </a:pPr>
            <a:r>
              <a:rPr lang="en-IN"/>
              <a:t>• Adaption of method to reduce errors. </a:t>
            </a:r>
            <a:endParaRPr/>
          </a:p>
          <a:p>
            <a:pPr marL="0" lvl="0" indent="0" algn="l" rtl="0">
              <a:lnSpc>
                <a:spcPct val="110000"/>
              </a:lnSpc>
              <a:spcBef>
                <a:spcPts val="700"/>
              </a:spcBef>
              <a:spcAft>
                <a:spcPts val="0"/>
              </a:spcAft>
              <a:buSzPct val="100000"/>
              <a:buNone/>
            </a:pPr>
            <a:r>
              <a:rPr lang="en-IN"/>
              <a:t>• Use of different methods to reinforce conclusion. </a:t>
            </a:r>
            <a:endParaRPr/>
          </a:p>
          <a:p>
            <a:pPr marL="0" lvl="0" indent="0" algn="l" rtl="0">
              <a:lnSpc>
                <a:spcPct val="110000"/>
              </a:lnSpc>
              <a:spcBef>
                <a:spcPts val="700"/>
              </a:spcBef>
              <a:spcAft>
                <a:spcPts val="0"/>
              </a:spcAft>
              <a:buSzPct val="100000"/>
              <a:buNone/>
            </a:pPr>
            <a:r>
              <a:rPr lang="en-IN"/>
              <a:t>• Use of simulations to support theoretical background. </a:t>
            </a:r>
            <a:endParaRPr/>
          </a:p>
          <a:p>
            <a:pPr marL="0" lvl="0" indent="0" algn="l" rtl="0">
              <a:lnSpc>
                <a:spcPct val="110000"/>
              </a:lnSpc>
              <a:spcBef>
                <a:spcPts val="700"/>
              </a:spcBef>
              <a:spcAft>
                <a:spcPts val="0"/>
              </a:spcAft>
              <a:buSzPct val="100000"/>
              <a:buNone/>
            </a:pPr>
            <a:r>
              <a:rPr lang="en-IN"/>
              <a:t>• Mention of factors that cannot be controlled. </a:t>
            </a:r>
            <a:endParaRPr/>
          </a:p>
          <a:p>
            <a:pPr marL="0" lvl="0" indent="0" algn="l" rtl="0">
              <a:lnSpc>
                <a:spcPct val="110000"/>
              </a:lnSpc>
              <a:spcBef>
                <a:spcPts val="700"/>
              </a:spcBef>
              <a:spcAft>
                <a:spcPts val="0"/>
              </a:spcAft>
              <a:buSzPct val="100000"/>
              <a:buNone/>
            </a:pPr>
            <a:r>
              <a:rPr lang="en-IN"/>
              <a:t>• Mention of safety issues (not trivialized) </a:t>
            </a:r>
            <a:endParaRPr/>
          </a:p>
          <a:p>
            <a:pPr marL="0" lvl="0" indent="0" algn="l" rtl="0">
              <a:lnSpc>
                <a:spcPct val="110000"/>
              </a:lnSpc>
              <a:spcBef>
                <a:spcPts val="700"/>
              </a:spcBef>
              <a:spcAft>
                <a:spcPts val="0"/>
              </a:spcAft>
              <a:buSzPct val="100000"/>
              <a:buNone/>
            </a:pPr>
            <a:r>
              <a:rPr lang="en-IN"/>
              <a:t>• Background information is relevant and specific to the investigation (e.g. the forces and energy of vehicle collisions, not just in general).</a:t>
            </a:r>
            <a:endParaRPr/>
          </a:p>
          <a:p>
            <a:pPr marL="0" lvl="0" indent="0" algn="l" rtl="0">
              <a:lnSpc>
                <a:spcPct val="110000"/>
              </a:lnSpc>
              <a:spcBef>
                <a:spcPts val="700"/>
              </a:spcBef>
              <a:spcAft>
                <a:spcPts val="0"/>
              </a:spcAft>
              <a:buSzPct val="100000"/>
              <a:buNone/>
            </a:pPr>
            <a:r>
              <a:rPr lang="en-IN"/>
              <a:t> • Background information is sourced from online research databases, not just school textbooks or public websites. </a:t>
            </a:r>
            <a:endParaRPr/>
          </a:p>
          <a:p>
            <a:pPr marL="0" lvl="0" indent="0" algn="l" rtl="0">
              <a:lnSpc>
                <a:spcPct val="110000"/>
              </a:lnSpc>
              <a:spcBef>
                <a:spcPts val="700"/>
              </a:spcBef>
              <a:spcAft>
                <a:spcPts val="0"/>
              </a:spcAft>
              <a:buSzPct val="100000"/>
              <a:buNone/>
            </a:pPr>
            <a:r>
              <a:rPr lang="en-IN"/>
              <a:t>• All research is referenced using in-text citations and a works cited section.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3"/>
          <p:cNvSpPr txBox="1">
            <a:spLocks noGrp="1"/>
          </p:cNvSpPr>
          <p:nvPr>
            <p:ph type="title"/>
          </p:nvPr>
        </p:nvSpPr>
        <p:spPr>
          <a:xfrm>
            <a:off x="838200" y="18256"/>
            <a:ext cx="10515600" cy="11212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ANALYSIS</a:t>
            </a:r>
            <a:endParaRPr/>
          </a:p>
        </p:txBody>
      </p:sp>
      <p:sp>
        <p:nvSpPr>
          <p:cNvPr id="168" name="Google Shape;168;p13"/>
          <p:cNvSpPr txBox="1">
            <a:spLocks noGrp="1"/>
          </p:cNvSpPr>
          <p:nvPr>
            <p:ph type="body" idx="1"/>
          </p:nvPr>
        </p:nvSpPr>
        <p:spPr>
          <a:xfrm>
            <a:off x="838200" y="925292"/>
            <a:ext cx="10515600" cy="591445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Is the communication of the recording and processing of the data is both</a:t>
            </a:r>
            <a:r>
              <a:rPr lang="en-IN" b="1"/>
              <a:t> clear and precise</a:t>
            </a:r>
            <a:r>
              <a:rPr lang="en-IN"/>
              <a:t>. Either one of them or both</a:t>
            </a:r>
            <a:endParaRPr/>
          </a:p>
          <a:p>
            <a:pPr marL="228600" lvl="0" indent="-228600" algn="l" rtl="0">
              <a:lnSpc>
                <a:spcPct val="110000"/>
              </a:lnSpc>
              <a:spcBef>
                <a:spcPts val="700"/>
              </a:spcBef>
              <a:spcAft>
                <a:spcPts val="0"/>
              </a:spcAft>
              <a:buSzPts val="2000"/>
              <a:buChar char="•"/>
            </a:pPr>
            <a:r>
              <a:rPr lang="en-IN"/>
              <a:t>Is the recording and processing of data shows evidence of an </a:t>
            </a:r>
            <a:r>
              <a:rPr lang="en-IN" b="1"/>
              <a:t>appropriate consideration</a:t>
            </a:r>
            <a:r>
              <a:rPr lang="en-IN"/>
              <a:t> of uncertainties.   Effect of uncertainties omitted or considered.</a:t>
            </a:r>
            <a:endParaRPr/>
          </a:p>
          <a:p>
            <a:pPr marL="228600" lvl="0" indent="-228600" algn="l" rtl="0">
              <a:lnSpc>
                <a:spcPct val="110000"/>
              </a:lnSpc>
              <a:spcBef>
                <a:spcPts val="700"/>
              </a:spcBef>
              <a:spcAft>
                <a:spcPts val="0"/>
              </a:spcAft>
              <a:buSzPts val="2000"/>
              <a:buChar char="•"/>
            </a:pPr>
            <a:r>
              <a:rPr lang="en-IN"/>
              <a:t>Is the processing of data relevant to addressing the research question is carried out </a:t>
            </a:r>
            <a:r>
              <a:rPr lang="en-IN" b="1"/>
              <a:t>appropriately and accurately /some significant omissions inaccuracies or inconsistencies</a:t>
            </a:r>
            <a:endParaRPr/>
          </a:p>
          <a:p>
            <a:pPr marL="228600" lvl="0" indent="-101600" algn="l" rtl="0">
              <a:lnSpc>
                <a:spcPct val="110000"/>
              </a:lnSpc>
              <a:spcBef>
                <a:spcPts val="700"/>
              </a:spcBef>
              <a:spcAft>
                <a:spcPts val="0"/>
              </a:spcAft>
              <a:buSzPts val="20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4"/>
          <p:cNvSpPr txBox="1">
            <a:spLocks noGrp="1"/>
          </p:cNvSpPr>
          <p:nvPr>
            <p:ph type="title"/>
          </p:nvPr>
        </p:nvSpPr>
        <p:spPr>
          <a:xfrm>
            <a:off x="838200" y="365125"/>
            <a:ext cx="10515600" cy="633681"/>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2"/>
              </a:buClr>
              <a:buSzPct val="100000"/>
              <a:buFont typeface="Impact"/>
              <a:buNone/>
            </a:pPr>
            <a:r>
              <a:rPr lang="en-IN"/>
              <a:t>ANALYSIS : WHAT TO LOOK OUT FOR  </a:t>
            </a:r>
            <a:endParaRPr/>
          </a:p>
        </p:txBody>
      </p:sp>
      <p:sp>
        <p:nvSpPr>
          <p:cNvPr id="174" name="Google Shape;174;p14"/>
          <p:cNvSpPr txBox="1">
            <a:spLocks noGrp="1"/>
          </p:cNvSpPr>
          <p:nvPr>
            <p:ph type="body" idx="1"/>
          </p:nvPr>
        </p:nvSpPr>
        <p:spPr>
          <a:xfrm>
            <a:off x="838200" y="998806"/>
            <a:ext cx="11245948" cy="5697416"/>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2000"/>
              <a:buNone/>
            </a:pPr>
            <a:r>
              <a:rPr lang="en-IN"/>
              <a:t>• Relevant raw data collected.</a:t>
            </a:r>
            <a:endParaRPr/>
          </a:p>
          <a:p>
            <a:pPr marL="0" lvl="0" indent="0" algn="l" rtl="0">
              <a:lnSpc>
                <a:spcPct val="110000"/>
              </a:lnSpc>
              <a:spcBef>
                <a:spcPts val="700"/>
              </a:spcBef>
              <a:spcAft>
                <a:spcPts val="0"/>
              </a:spcAft>
              <a:buSzPts val="2000"/>
              <a:buNone/>
            </a:pPr>
            <a:r>
              <a:rPr lang="en-IN"/>
              <a:t>• Raw data is displayed in a clear table.</a:t>
            </a:r>
            <a:endParaRPr/>
          </a:p>
          <a:p>
            <a:pPr marL="0" lvl="0" indent="0" algn="l" rtl="0">
              <a:lnSpc>
                <a:spcPct val="110000"/>
              </a:lnSpc>
              <a:spcBef>
                <a:spcPts val="700"/>
              </a:spcBef>
              <a:spcAft>
                <a:spcPts val="0"/>
              </a:spcAft>
              <a:buSzPts val="2000"/>
              <a:buNone/>
            </a:pPr>
            <a:r>
              <a:rPr lang="en-IN"/>
              <a:t>• Raw data table has correct units and uncertainties in headers.</a:t>
            </a:r>
            <a:endParaRPr/>
          </a:p>
          <a:p>
            <a:pPr marL="0" lvl="0" indent="0" algn="l" rtl="0">
              <a:lnSpc>
                <a:spcPct val="110000"/>
              </a:lnSpc>
              <a:spcBef>
                <a:spcPts val="700"/>
              </a:spcBef>
              <a:spcAft>
                <a:spcPts val="0"/>
              </a:spcAft>
              <a:buSzPts val="2000"/>
              <a:buNone/>
            </a:pPr>
            <a:r>
              <a:rPr lang="en-IN"/>
              <a:t>• There is enough raw data to support conclusion (</a:t>
            </a:r>
            <a:r>
              <a:rPr lang="en-IN" b="1"/>
              <a:t>at least 5 values of independent variable for a linear relationship, more for non linear</a:t>
            </a:r>
            <a:r>
              <a:rPr lang="en-IN"/>
              <a:t>).</a:t>
            </a:r>
            <a:endParaRPr/>
          </a:p>
          <a:p>
            <a:pPr marL="0" lvl="0" indent="0" algn="l" rtl="0">
              <a:lnSpc>
                <a:spcPct val="110000"/>
              </a:lnSpc>
              <a:spcBef>
                <a:spcPts val="700"/>
              </a:spcBef>
              <a:spcAft>
                <a:spcPts val="0"/>
              </a:spcAft>
              <a:buSzPts val="2000"/>
              <a:buNone/>
            </a:pPr>
            <a:r>
              <a:rPr lang="en-IN"/>
              <a:t>• Measurement of dependent variable has been repeated (about 5 times) and mean value calculated.</a:t>
            </a:r>
            <a:endParaRPr/>
          </a:p>
          <a:p>
            <a:pPr marL="0" lvl="0" indent="0" algn="l" rtl="0">
              <a:lnSpc>
                <a:spcPct val="110000"/>
              </a:lnSpc>
              <a:spcBef>
                <a:spcPts val="700"/>
              </a:spcBef>
              <a:spcAft>
                <a:spcPts val="0"/>
              </a:spcAft>
              <a:buSzPts val="2000"/>
              <a:buNone/>
            </a:pPr>
            <a:r>
              <a:rPr lang="en-IN"/>
              <a:t>• Uncertainties calculated from (max -min)/2 or percentages.</a:t>
            </a:r>
            <a:endParaRPr/>
          </a:p>
          <a:p>
            <a:pPr marL="0" lvl="0" indent="0" algn="l" rtl="0">
              <a:lnSpc>
                <a:spcPct val="110000"/>
              </a:lnSpc>
              <a:spcBef>
                <a:spcPts val="700"/>
              </a:spcBef>
              <a:spcAft>
                <a:spcPts val="0"/>
              </a:spcAft>
              <a:buSzPts val="2000"/>
              <a:buNone/>
            </a:pPr>
            <a:r>
              <a:rPr lang="en-IN"/>
              <a:t>• Some processing of data (at least finding mean).</a:t>
            </a:r>
            <a:endParaRPr/>
          </a:p>
          <a:p>
            <a:pPr marL="0" lvl="0" indent="0" algn="l" rtl="0">
              <a:lnSpc>
                <a:spcPct val="110000"/>
              </a:lnSpc>
              <a:spcBef>
                <a:spcPts val="700"/>
              </a:spcBef>
              <a:spcAft>
                <a:spcPts val="0"/>
              </a:spcAft>
              <a:buSzPts val="2000"/>
              <a:buNone/>
            </a:pPr>
            <a:r>
              <a:rPr lang="en-IN"/>
              <a:t>• Results used to show the impact of uncertainties (e.g. intercept, spread of data or size of error bars).</a:t>
            </a:r>
            <a:endParaRPr/>
          </a:p>
          <a:p>
            <a:pPr marL="0" lvl="0" indent="0" algn="l" rtl="0">
              <a:lnSpc>
                <a:spcPct val="110000"/>
              </a:lnSpc>
              <a:spcBef>
                <a:spcPts val="700"/>
              </a:spcBef>
              <a:spcAft>
                <a:spcPts val="0"/>
              </a:spcAft>
              <a:buSzPts val="2000"/>
              <a:buNone/>
            </a:pPr>
            <a:r>
              <a:rPr lang="en-IN"/>
              <a:t>• Data used to find relationship or value.</a:t>
            </a:r>
            <a:endParaRPr/>
          </a:p>
          <a:p>
            <a:pPr marL="0" lvl="0" indent="0" algn="l" rtl="0">
              <a:lnSpc>
                <a:spcPct val="110000"/>
              </a:lnSpc>
              <a:spcBef>
                <a:spcPts val="700"/>
              </a:spcBef>
              <a:spcAft>
                <a:spcPts val="0"/>
              </a:spcAft>
              <a:buSzPts val="2000"/>
              <a:buNone/>
            </a:pPr>
            <a:r>
              <a:rPr lang="en-IN"/>
              <a:t>• Uncertainty in gradient found where appropriate.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5"/>
          <p:cNvSpPr txBox="1">
            <a:spLocks noGrp="1"/>
          </p:cNvSpPr>
          <p:nvPr>
            <p:ph type="title"/>
          </p:nvPr>
        </p:nvSpPr>
        <p:spPr>
          <a:xfrm>
            <a:off x="838200" y="125974"/>
            <a:ext cx="10515600" cy="732155"/>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2"/>
              </a:buClr>
              <a:buSzPct val="100000"/>
              <a:buFont typeface="Impact"/>
              <a:buNone/>
            </a:pPr>
            <a:r>
              <a:rPr lang="en-IN"/>
              <a:t>CONCLUSION:</a:t>
            </a:r>
            <a:endParaRPr/>
          </a:p>
        </p:txBody>
      </p:sp>
      <p:sp>
        <p:nvSpPr>
          <p:cNvPr id="180" name="Google Shape;180;p15"/>
          <p:cNvSpPr txBox="1">
            <a:spLocks noGrp="1"/>
          </p:cNvSpPr>
          <p:nvPr>
            <p:ph type="body" idx="1"/>
          </p:nvPr>
        </p:nvSpPr>
        <p:spPr>
          <a:xfrm>
            <a:off x="838200" y="858128"/>
            <a:ext cx="10515600" cy="5873897"/>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Is the conclusion is </a:t>
            </a:r>
            <a:r>
              <a:rPr lang="en-IN" b="1"/>
              <a:t>stated/ described/ justified / </a:t>
            </a:r>
            <a:r>
              <a:rPr lang="en-IN"/>
              <a:t>that is relevant to the research question and</a:t>
            </a:r>
            <a:r>
              <a:rPr lang="en-IN" b="1"/>
              <a:t> fully consistent</a:t>
            </a:r>
            <a:r>
              <a:rPr lang="en-IN"/>
              <a:t> with the analysis presented. </a:t>
            </a:r>
            <a:endParaRPr/>
          </a:p>
          <a:p>
            <a:pPr marL="228600" lvl="0" indent="-228600" algn="l" rtl="0">
              <a:lnSpc>
                <a:spcPct val="110000"/>
              </a:lnSpc>
              <a:spcBef>
                <a:spcPts val="700"/>
              </a:spcBef>
              <a:spcAft>
                <a:spcPts val="0"/>
              </a:spcAft>
              <a:buSzPts val="2000"/>
              <a:buChar char="•"/>
            </a:pPr>
            <a:r>
              <a:rPr lang="en-IN"/>
              <a:t>Is the conclusion is</a:t>
            </a:r>
            <a:r>
              <a:rPr lang="en-IN" b="1"/>
              <a:t> superficial comparison / described</a:t>
            </a:r>
            <a:r>
              <a:rPr lang="en-IN"/>
              <a:t> /</a:t>
            </a:r>
            <a:r>
              <a:rPr lang="en-IN" b="1"/>
              <a:t>justified</a:t>
            </a:r>
            <a:r>
              <a:rPr lang="en-IN"/>
              <a:t> through</a:t>
            </a:r>
            <a:r>
              <a:rPr lang="en-IN" b="1"/>
              <a:t> relevant</a:t>
            </a:r>
            <a:endParaRPr/>
          </a:p>
          <a:p>
            <a:pPr marL="228600" lvl="0" indent="-228600" algn="l" rtl="0">
              <a:lnSpc>
                <a:spcPct val="110000"/>
              </a:lnSpc>
              <a:spcBef>
                <a:spcPts val="700"/>
              </a:spcBef>
              <a:spcAft>
                <a:spcPts val="0"/>
              </a:spcAft>
              <a:buSzPts val="2000"/>
              <a:buChar char="•"/>
            </a:pPr>
            <a:r>
              <a:rPr lang="en-IN" b="1"/>
              <a:t>comparison</a:t>
            </a:r>
            <a:r>
              <a:rPr lang="en-IN"/>
              <a:t> to the accepted scientific context </a:t>
            </a:r>
            <a:endParaRPr/>
          </a:p>
          <a:p>
            <a:pPr marL="0" lvl="0" indent="0" algn="l" rtl="0">
              <a:lnSpc>
                <a:spcPct val="110000"/>
              </a:lnSpc>
              <a:spcBef>
                <a:spcPts val="700"/>
              </a:spcBef>
              <a:spcAft>
                <a:spcPts val="0"/>
              </a:spcAft>
              <a:buSzPts val="2600"/>
              <a:buNone/>
            </a:pPr>
            <a:endParaRPr sz="2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EVALUATION:</a:t>
            </a:r>
            <a:endParaRPr/>
          </a:p>
        </p:txBody>
      </p:sp>
      <p:sp>
        <p:nvSpPr>
          <p:cNvPr id="186" name="Google Shape;186;p16"/>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The report </a:t>
            </a:r>
            <a:r>
              <a:rPr lang="en-IN" b="1"/>
              <a:t>states generic/ described specific/ explains</a:t>
            </a:r>
            <a:r>
              <a:rPr lang="en-IN"/>
              <a:t> the relative</a:t>
            </a:r>
            <a:r>
              <a:rPr lang="en-IN" b="1"/>
              <a:t> impact</a:t>
            </a:r>
            <a:r>
              <a:rPr lang="en-IN"/>
              <a:t> of </a:t>
            </a:r>
            <a:r>
              <a:rPr lang="en-IN" b="1"/>
              <a:t>specific</a:t>
            </a:r>
            <a:r>
              <a:rPr lang="en-IN"/>
              <a:t> methodological weaknesses or limitations. </a:t>
            </a:r>
            <a:endParaRPr/>
          </a:p>
          <a:p>
            <a:pPr marL="228600" lvl="0" indent="-228600" algn="l" rtl="0">
              <a:lnSpc>
                <a:spcPct val="110000"/>
              </a:lnSpc>
              <a:spcBef>
                <a:spcPts val="700"/>
              </a:spcBef>
              <a:spcAft>
                <a:spcPts val="0"/>
              </a:spcAft>
              <a:buSzPts val="2000"/>
              <a:buChar char="•"/>
            </a:pPr>
            <a:r>
              <a:rPr lang="en-IN"/>
              <a:t>Realistic improvements to the investigation, that</a:t>
            </a:r>
            <a:endParaRPr/>
          </a:p>
          <a:p>
            <a:pPr marL="228600" lvl="0" indent="-228600" algn="l" rtl="0">
              <a:lnSpc>
                <a:spcPct val="110000"/>
              </a:lnSpc>
              <a:spcBef>
                <a:spcPts val="700"/>
              </a:spcBef>
              <a:spcAft>
                <a:spcPts val="0"/>
              </a:spcAft>
              <a:buSzPts val="2000"/>
              <a:buChar char="•"/>
            </a:pPr>
            <a:r>
              <a:rPr lang="en-IN"/>
              <a:t>are</a:t>
            </a:r>
            <a:r>
              <a:rPr lang="en-IN" b="1"/>
              <a:t> relevant to the identified weaknesses or</a:t>
            </a:r>
            <a:endParaRPr/>
          </a:p>
          <a:p>
            <a:pPr marL="228600" lvl="0" indent="-228600" algn="l" rtl="0">
              <a:lnSpc>
                <a:spcPct val="110000"/>
              </a:lnSpc>
              <a:spcBef>
                <a:spcPts val="700"/>
              </a:spcBef>
              <a:spcAft>
                <a:spcPts val="0"/>
              </a:spcAft>
              <a:buSzPts val="2000"/>
              <a:buChar char="•"/>
            </a:pPr>
            <a:r>
              <a:rPr lang="en-IN" b="1"/>
              <a:t>limitations</a:t>
            </a:r>
            <a:r>
              <a:rPr lang="en-IN"/>
              <a:t>, are</a:t>
            </a:r>
            <a:r>
              <a:rPr lang="en-IN" b="1"/>
              <a:t> explained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7"/>
          <p:cNvSpPr txBox="1">
            <a:spLocks noGrp="1"/>
          </p:cNvSpPr>
          <p:nvPr>
            <p:ph type="title"/>
          </p:nvPr>
        </p:nvSpPr>
        <p:spPr>
          <a:xfrm>
            <a:off x="838200" y="125974"/>
            <a:ext cx="10515600" cy="81656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EVALUATION : WHAT TO LOOK OUT FOR</a:t>
            </a:r>
            <a:endParaRPr/>
          </a:p>
        </p:txBody>
      </p:sp>
      <p:sp>
        <p:nvSpPr>
          <p:cNvPr id="192" name="Google Shape;192;p17"/>
          <p:cNvSpPr txBox="1">
            <a:spLocks noGrp="1"/>
          </p:cNvSpPr>
          <p:nvPr>
            <p:ph type="body" idx="1"/>
          </p:nvPr>
        </p:nvSpPr>
        <p:spPr>
          <a:xfrm>
            <a:off x="970671" y="773723"/>
            <a:ext cx="11221328" cy="6084276"/>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2000"/>
              <a:buNone/>
            </a:pPr>
            <a:r>
              <a:rPr lang="en-IN"/>
              <a:t>• When appropriate the conclusion is in the form of an equation with values and uncertainties.</a:t>
            </a:r>
            <a:endParaRPr/>
          </a:p>
          <a:p>
            <a:pPr marL="0" lvl="0" indent="0" algn="l" rtl="0">
              <a:lnSpc>
                <a:spcPct val="110000"/>
              </a:lnSpc>
              <a:spcBef>
                <a:spcPts val="700"/>
              </a:spcBef>
              <a:spcAft>
                <a:spcPts val="0"/>
              </a:spcAft>
              <a:buSzPts val="2000"/>
              <a:buNone/>
            </a:pPr>
            <a:r>
              <a:rPr lang="en-IN"/>
              <a:t>• Any calculated values are expressed correctly and compared to accepted values.</a:t>
            </a:r>
            <a:endParaRPr/>
          </a:p>
          <a:p>
            <a:pPr marL="0" lvl="0" indent="0" algn="l" rtl="0">
              <a:lnSpc>
                <a:spcPct val="110000"/>
              </a:lnSpc>
              <a:spcBef>
                <a:spcPts val="700"/>
              </a:spcBef>
              <a:spcAft>
                <a:spcPts val="0"/>
              </a:spcAft>
              <a:buSzPts val="2000"/>
              <a:buNone/>
            </a:pPr>
            <a:r>
              <a:rPr lang="en-IN"/>
              <a:t>• Any claims made are justified and backed up with evidence from the results.</a:t>
            </a:r>
            <a:endParaRPr/>
          </a:p>
          <a:p>
            <a:pPr marL="0" lvl="0" indent="0" algn="l" rtl="0">
              <a:lnSpc>
                <a:spcPct val="110000"/>
              </a:lnSpc>
              <a:spcBef>
                <a:spcPts val="700"/>
              </a:spcBef>
              <a:spcAft>
                <a:spcPts val="0"/>
              </a:spcAft>
              <a:buSzPts val="2000"/>
              <a:buNone/>
            </a:pPr>
            <a:r>
              <a:rPr lang="en-IN"/>
              <a:t>• Shows an understanding of how the results support the theory and where it deviates from it.</a:t>
            </a:r>
            <a:endParaRPr/>
          </a:p>
          <a:p>
            <a:pPr marL="0" lvl="0" indent="0" algn="l" rtl="0">
              <a:lnSpc>
                <a:spcPct val="110000"/>
              </a:lnSpc>
              <a:spcBef>
                <a:spcPts val="700"/>
              </a:spcBef>
              <a:spcAft>
                <a:spcPts val="0"/>
              </a:spcAft>
              <a:buSzPts val="2000"/>
              <a:buNone/>
            </a:pPr>
            <a:r>
              <a:rPr lang="en-IN"/>
              <a:t>• Understands how uncertainties affect the results (with evidence).</a:t>
            </a:r>
            <a:endParaRPr/>
          </a:p>
          <a:p>
            <a:pPr marL="0" lvl="0" indent="0" algn="l" rtl="0">
              <a:lnSpc>
                <a:spcPct val="110000"/>
              </a:lnSpc>
              <a:spcBef>
                <a:spcPts val="700"/>
              </a:spcBef>
              <a:spcAft>
                <a:spcPts val="0"/>
              </a:spcAft>
              <a:buSzPts val="2000"/>
              <a:buNone/>
            </a:pPr>
            <a:r>
              <a:rPr lang="en-IN"/>
              <a:t>• Tries to adapt the method to reduce uncertainties or test their impact.</a:t>
            </a:r>
            <a:endParaRPr/>
          </a:p>
          <a:p>
            <a:pPr marL="0" lvl="0" indent="0" algn="l" rtl="0">
              <a:lnSpc>
                <a:spcPct val="110000"/>
              </a:lnSpc>
              <a:spcBef>
                <a:spcPts val="700"/>
              </a:spcBef>
              <a:spcAft>
                <a:spcPts val="0"/>
              </a:spcAft>
              <a:buSzPts val="2000"/>
              <a:buNone/>
            </a:pPr>
            <a:r>
              <a:rPr lang="en-IN"/>
              <a:t>• Highlights weaknesses in the method (with evidence).</a:t>
            </a:r>
            <a:endParaRPr/>
          </a:p>
          <a:p>
            <a:pPr marL="0" lvl="0" indent="0" algn="l" rtl="0">
              <a:lnSpc>
                <a:spcPct val="110000"/>
              </a:lnSpc>
              <a:spcBef>
                <a:spcPts val="700"/>
              </a:spcBef>
              <a:spcAft>
                <a:spcPts val="0"/>
              </a:spcAft>
              <a:buSzPts val="2000"/>
              <a:buNone/>
            </a:pPr>
            <a:r>
              <a:rPr lang="en-IN"/>
              <a:t>• Discusses how to address weaknesses (weaknesses addressed should be those mentioned).</a:t>
            </a:r>
            <a:endParaRPr/>
          </a:p>
          <a:p>
            <a:pPr marL="0" lvl="0" indent="0" algn="l" rtl="0">
              <a:lnSpc>
                <a:spcPct val="110000"/>
              </a:lnSpc>
              <a:spcBef>
                <a:spcPts val="700"/>
              </a:spcBef>
              <a:spcAft>
                <a:spcPts val="0"/>
              </a:spcAft>
              <a:buSzPts val="2000"/>
              <a:buNone/>
            </a:pPr>
            <a:r>
              <a:rPr lang="en-IN"/>
              <a:t>• Discusses what the next step would be given more time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18"/>
          <p:cNvSpPr txBox="1">
            <a:spLocks noGrp="1"/>
          </p:cNvSpPr>
          <p:nvPr>
            <p:ph type="title"/>
          </p:nvPr>
        </p:nvSpPr>
        <p:spPr>
          <a:xfrm>
            <a:off x="872197" y="98475"/>
            <a:ext cx="11155679" cy="159221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FEW EXAMPLES FOR EACH OF THE CATEGORY OF RESEARCH WORK</a:t>
            </a:r>
            <a:endParaRPr/>
          </a:p>
        </p:txBody>
      </p:sp>
      <p:sp>
        <p:nvSpPr>
          <p:cNvPr id="198" name="Google Shape;198;p18"/>
          <p:cNvSpPr txBox="1">
            <a:spLocks noGrp="1"/>
          </p:cNvSpPr>
          <p:nvPr>
            <p:ph type="body" idx="1"/>
          </p:nvPr>
        </p:nvSpPr>
        <p:spPr>
          <a:xfrm>
            <a:off x="872196" y="1690690"/>
            <a:ext cx="11155679" cy="5167310"/>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600"/>
              <a:buChar char="•"/>
            </a:pPr>
            <a:r>
              <a:rPr lang="en-IN" sz="2600"/>
              <a:t>EXPERIMENTAL RESEARCH :</a:t>
            </a:r>
            <a:endParaRPr/>
          </a:p>
          <a:p>
            <a:pPr marL="228600" lvl="0" indent="-228600" algn="l" rtl="0">
              <a:lnSpc>
                <a:spcPct val="110000"/>
              </a:lnSpc>
              <a:spcBef>
                <a:spcPts val="700"/>
              </a:spcBef>
              <a:spcAft>
                <a:spcPts val="0"/>
              </a:spcAft>
              <a:buSzPts val="2600"/>
              <a:buFont typeface="Noto Sans Symbols"/>
              <a:buChar char="❖"/>
            </a:pPr>
            <a:r>
              <a:rPr lang="en-IN" sz="2600"/>
              <a:t> To  determine the value of resistance of different types of pencils lead ( HB, 6B, …) using a simple ohm’s law circuit . – for SL  Physics</a:t>
            </a:r>
            <a:endParaRPr/>
          </a:p>
          <a:p>
            <a:pPr marL="228600" lvl="0" indent="-228600" algn="l" rtl="0">
              <a:lnSpc>
                <a:spcPct val="110000"/>
              </a:lnSpc>
              <a:spcBef>
                <a:spcPts val="700"/>
              </a:spcBef>
              <a:spcAft>
                <a:spcPts val="0"/>
              </a:spcAft>
              <a:buSzPts val="2600"/>
              <a:buFont typeface="Noto Sans Symbols"/>
              <a:buChar char="❖"/>
            </a:pPr>
            <a:r>
              <a:rPr lang="en-IN" sz="2600"/>
              <a:t> To determine the width of a human hair  using a single monochromatic light.</a:t>
            </a:r>
            <a:endParaRPr/>
          </a:p>
          <a:p>
            <a:pPr marL="228600" lvl="0" indent="-228600" algn="l" rtl="0">
              <a:lnSpc>
                <a:spcPct val="110000"/>
              </a:lnSpc>
              <a:spcBef>
                <a:spcPts val="700"/>
              </a:spcBef>
              <a:spcAft>
                <a:spcPts val="0"/>
              </a:spcAft>
              <a:buSzPts val="2600"/>
              <a:buFont typeface="Noto Sans Symbols"/>
              <a:buChar char="❖"/>
            </a:pPr>
            <a:r>
              <a:rPr lang="en-IN" sz="2600"/>
              <a:t> To compare the value of ‘g’ using a free fall experiment and ‘g’ calculating using the latitude value of the place.</a:t>
            </a:r>
            <a:endParaRPr/>
          </a:p>
          <a:p>
            <a:pPr marL="228600" lvl="0" indent="-228600" algn="l" rtl="0">
              <a:lnSpc>
                <a:spcPct val="110000"/>
              </a:lnSpc>
              <a:spcBef>
                <a:spcPts val="700"/>
              </a:spcBef>
              <a:spcAft>
                <a:spcPts val="0"/>
              </a:spcAft>
              <a:buSzPts val="2000"/>
              <a:buChar char="•"/>
            </a:pPr>
            <a:r>
              <a:rPr lang="en-IN"/>
              <a:t> SECONDARY DATA RESEARCH :</a:t>
            </a:r>
            <a:endParaRPr/>
          </a:p>
          <a:p>
            <a:pPr marL="228600" lvl="0" indent="-228600" algn="l" rtl="0">
              <a:lnSpc>
                <a:spcPct val="110000"/>
              </a:lnSpc>
              <a:spcBef>
                <a:spcPts val="700"/>
              </a:spcBef>
              <a:spcAft>
                <a:spcPts val="0"/>
              </a:spcAft>
              <a:buSzPts val="2000"/>
              <a:buFont typeface="Noto Sans Symbols"/>
              <a:buChar char="❖"/>
            </a:pPr>
            <a:r>
              <a:rPr lang="en-IN"/>
              <a:t> To determine the stopping distance of a specific car ( details like power, size of engine, size of tyre…) from the past years data,</a:t>
            </a:r>
            <a:endParaRPr/>
          </a:p>
          <a:p>
            <a:pPr marL="228600" lvl="0" indent="-228600" algn="l" rtl="0">
              <a:lnSpc>
                <a:spcPct val="110000"/>
              </a:lnSpc>
              <a:spcBef>
                <a:spcPts val="700"/>
              </a:spcBef>
              <a:spcAft>
                <a:spcPts val="0"/>
              </a:spcAft>
              <a:buSzPts val="2000"/>
              <a:buFont typeface="Noto Sans Symbols"/>
              <a:buChar char="❖"/>
            </a:pPr>
            <a:r>
              <a:rPr lang="en-IN"/>
              <a:t>To determine the acceleration of the bullet with respect to the size of the bullet fired through mediums.</a:t>
            </a:r>
            <a:endParaRPr/>
          </a:p>
          <a:p>
            <a:pPr marL="0" lvl="0" indent="0" algn="l" rtl="0">
              <a:lnSpc>
                <a:spcPct val="110000"/>
              </a:lnSpc>
              <a:spcBef>
                <a:spcPts val="700"/>
              </a:spcBef>
              <a:spcAft>
                <a:spcPts val="0"/>
              </a:spcAft>
              <a:buSzPts val="2000"/>
              <a:buNone/>
            </a:pPr>
            <a:endParaRPr/>
          </a:p>
          <a:p>
            <a:pPr marL="228600" lvl="0" indent="-101600" algn="l" rtl="0">
              <a:lnSpc>
                <a:spcPct val="110000"/>
              </a:lnSpc>
              <a:spcBef>
                <a:spcPts val="700"/>
              </a:spcBef>
              <a:spcAft>
                <a:spcPts val="0"/>
              </a:spcAft>
              <a:buSzPts val="2000"/>
              <a:buFont typeface="Noto Sans Symbols"/>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9"/>
          <p:cNvSpPr txBox="1">
            <a:spLocks noGrp="1"/>
          </p:cNvSpPr>
          <p:nvPr>
            <p:ph type="body" idx="1"/>
          </p:nvPr>
        </p:nvSpPr>
        <p:spPr>
          <a:xfrm>
            <a:off x="942535" y="464234"/>
            <a:ext cx="11043138" cy="6231987"/>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dirty="0"/>
              <a:t>SIMULATION BASED RESEARCH</a:t>
            </a:r>
            <a:endParaRPr dirty="0"/>
          </a:p>
          <a:p>
            <a:pPr marL="228600" lvl="0" indent="-228600" algn="l" rtl="0">
              <a:lnSpc>
                <a:spcPct val="110000"/>
              </a:lnSpc>
              <a:spcBef>
                <a:spcPts val="700"/>
              </a:spcBef>
              <a:spcAft>
                <a:spcPts val="0"/>
              </a:spcAft>
              <a:buSzPts val="2000"/>
              <a:buFont typeface="Noto Sans Symbols"/>
              <a:buChar char="❖"/>
            </a:pPr>
            <a:r>
              <a:rPr lang="en-IN" dirty="0"/>
              <a:t> To determine the range of the projectile  with respect to variation of initial speed keeping the constant angle of projection and air resistance.</a:t>
            </a:r>
            <a:endParaRPr dirty="0"/>
          </a:p>
          <a:p>
            <a:pPr marL="228600" lvl="0" indent="-228600" algn="l" rtl="0">
              <a:lnSpc>
                <a:spcPct val="110000"/>
              </a:lnSpc>
              <a:spcBef>
                <a:spcPts val="700"/>
              </a:spcBef>
              <a:spcAft>
                <a:spcPts val="0"/>
              </a:spcAft>
              <a:buSzPts val="2000"/>
              <a:buFont typeface="Noto Sans Symbols"/>
              <a:buChar char="❖"/>
            </a:pPr>
            <a:r>
              <a:rPr lang="en-IN" dirty="0"/>
              <a:t>To determine the radioactive properties as the mass number of the elements change.</a:t>
            </a:r>
            <a:endParaRPr dirty="0"/>
          </a:p>
          <a:p>
            <a:pPr marL="228600" lvl="0" indent="-228600" algn="l" rtl="0">
              <a:lnSpc>
                <a:spcPct val="110000"/>
              </a:lnSpc>
              <a:spcBef>
                <a:spcPts val="700"/>
              </a:spcBef>
              <a:spcAft>
                <a:spcPts val="0"/>
              </a:spcAft>
              <a:buSzPts val="2000"/>
              <a:buFont typeface="Noto Sans Symbols"/>
              <a:buChar char="❖"/>
            </a:pPr>
            <a:r>
              <a:rPr lang="en-IN" dirty="0"/>
              <a:t>To determine the e/m of the electron using different methods of calculating it. </a:t>
            </a:r>
            <a:endParaRPr dirty="0"/>
          </a:p>
          <a:p>
            <a:pPr marL="0" lvl="0" indent="0" algn="l" rtl="0">
              <a:lnSpc>
                <a:spcPct val="110000"/>
              </a:lnSpc>
              <a:spcBef>
                <a:spcPts val="700"/>
              </a:spcBef>
              <a:spcAft>
                <a:spcPts val="0"/>
              </a:spcAft>
              <a:buSzPts val="2000"/>
              <a:buNone/>
            </a:pPr>
            <a:endParaRPr dirty="0"/>
          </a:p>
          <a:p>
            <a:pPr marL="228600" lvl="0" indent="-228600" algn="l" rtl="0">
              <a:lnSpc>
                <a:spcPct val="110000"/>
              </a:lnSpc>
              <a:spcBef>
                <a:spcPts val="700"/>
              </a:spcBef>
              <a:spcAft>
                <a:spcPts val="0"/>
              </a:spcAft>
              <a:buSzPts val="2000"/>
              <a:buChar char="•"/>
            </a:pPr>
            <a:r>
              <a:rPr lang="en-IN" dirty="0"/>
              <a:t>THEORITICAL BASED RESEARCH</a:t>
            </a:r>
            <a:endParaRPr dirty="0"/>
          </a:p>
          <a:p>
            <a:pPr marL="228600" lvl="0" indent="-228600" algn="l" rtl="0">
              <a:lnSpc>
                <a:spcPct val="110000"/>
              </a:lnSpc>
              <a:spcBef>
                <a:spcPts val="700"/>
              </a:spcBef>
              <a:spcAft>
                <a:spcPts val="0"/>
              </a:spcAft>
              <a:buSzPts val="2000"/>
              <a:buFont typeface="Noto Sans Symbols"/>
              <a:buChar char="❖"/>
            </a:pPr>
            <a:r>
              <a:rPr lang="en-IN" dirty="0"/>
              <a:t> TO STUDY THE MOTION ( DIFFERENT PROPERTIES) OF A SPHERE WHEN UNDER FREE FALL THROUGH A LIQUID. ( THIS CAN BE DONE IN EXPERIMENTALLY ALSO)</a:t>
            </a:r>
            <a:endParaRPr dirty="0"/>
          </a:p>
          <a:p>
            <a:pPr marL="0" lvl="0" indent="0" algn="l" rtl="0">
              <a:lnSpc>
                <a:spcPct val="110000"/>
              </a:lnSpc>
              <a:spcBef>
                <a:spcPts val="700"/>
              </a:spcBef>
              <a:spcAft>
                <a:spcPts val="0"/>
              </a:spcAft>
              <a:buSzPts val="2000"/>
              <a:buNone/>
            </a:pPr>
            <a:r>
              <a:rPr lang="en-IN" dirty="0"/>
              <a:t>???  What can be added more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1251678" y="382385"/>
            <a:ext cx="10178322" cy="89777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WHAT IS AN IA ?</a:t>
            </a:r>
            <a:endParaRPr/>
          </a:p>
        </p:txBody>
      </p:sp>
      <p:sp>
        <p:nvSpPr>
          <p:cNvPr id="102" name="Google Shape;102;p2"/>
          <p:cNvSpPr txBox="1">
            <a:spLocks noGrp="1"/>
          </p:cNvSpPr>
          <p:nvPr>
            <p:ph type="body" idx="1"/>
          </p:nvPr>
        </p:nvSpPr>
        <p:spPr>
          <a:xfrm>
            <a:off x="1251678" y="2342271"/>
            <a:ext cx="10178322" cy="3593591"/>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110000"/>
              </a:lnSpc>
              <a:spcBef>
                <a:spcPts val="0"/>
              </a:spcBef>
              <a:spcAft>
                <a:spcPts val="0"/>
              </a:spcAft>
              <a:buSzPct val="100000"/>
              <a:buChar char="•"/>
            </a:pPr>
            <a:r>
              <a:rPr lang="en-IN" sz="2600"/>
              <a:t>IBDP has internal component for grading students in all their subjects.</a:t>
            </a:r>
            <a:endParaRPr/>
          </a:p>
          <a:p>
            <a:pPr marL="0" lvl="0" indent="0" algn="l" rtl="0">
              <a:lnSpc>
                <a:spcPct val="110000"/>
              </a:lnSpc>
              <a:spcBef>
                <a:spcPts val="700"/>
              </a:spcBef>
              <a:spcAft>
                <a:spcPts val="0"/>
              </a:spcAft>
              <a:buSzPct val="100000"/>
              <a:buNone/>
            </a:pPr>
            <a:endParaRPr sz="2600"/>
          </a:p>
          <a:p>
            <a:pPr marL="0" lvl="0" indent="0" algn="l" rtl="0">
              <a:lnSpc>
                <a:spcPct val="110000"/>
              </a:lnSpc>
              <a:spcBef>
                <a:spcPts val="700"/>
              </a:spcBef>
              <a:spcAft>
                <a:spcPts val="0"/>
              </a:spcAft>
              <a:buSzPct val="100000"/>
              <a:buNone/>
            </a:pPr>
            <a:endParaRPr sz="2600"/>
          </a:p>
          <a:p>
            <a:pPr marL="228600" lvl="0" indent="-228600" algn="l" rtl="0">
              <a:lnSpc>
                <a:spcPct val="110000"/>
              </a:lnSpc>
              <a:spcBef>
                <a:spcPts val="700"/>
              </a:spcBef>
              <a:spcAft>
                <a:spcPts val="0"/>
              </a:spcAft>
              <a:buSzPct val="100000"/>
              <a:buChar char="•"/>
            </a:pPr>
            <a:r>
              <a:rPr lang="en-IN" sz="2600"/>
              <a:t>IA – which stands for internal assessment is a compulsory component in all subjects.</a:t>
            </a:r>
            <a:endParaRPr/>
          </a:p>
          <a:p>
            <a:pPr marL="228600" lvl="0" indent="-75882" algn="l" rtl="0">
              <a:lnSpc>
                <a:spcPct val="110000"/>
              </a:lnSpc>
              <a:spcBef>
                <a:spcPts val="700"/>
              </a:spcBef>
              <a:spcAft>
                <a:spcPts val="0"/>
              </a:spcAft>
              <a:buSzPct val="100000"/>
              <a:buNone/>
            </a:pPr>
            <a:endParaRPr sz="2600"/>
          </a:p>
          <a:p>
            <a:pPr marL="0" lvl="0" indent="0" algn="l" rtl="0">
              <a:lnSpc>
                <a:spcPct val="110000"/>
              </a:lnSpc>
              <a:spcBef>
                <a:spcPts val="700"/>
              </a:spcBef>
              <a:spcAft>
                <a:spcPts val="0"/>
              </a:spcAft>
              <a:buSzPct val="100000"/>
              <a:buNone/>
            </a:pPr>
            <a:endParaRPr sz="2600"/>
          </a:p>
          <a:p>
            <a:pPr marL="228600" lvl="0" indent="-228600" algn="l" rtl="0">
              <a:lnSpc>
                <a:spcPct val="110000"/>
              </a:lnSpc>
              <a:spcBef>
                <a:spcPts val="700"/>
              </a:spcBef>
              <a:spcAft>
                <a:spcPts val="0"/>
              </a:spcAft>
              <a:buSzPct val="100000"/>
              <a:buChar char="•"/>
            </a:pPr>
            <a:r>
              <a:rPr lang="en-IN" sz="2600"/>
              <a:t>IA- Group 4 is a research work to be carried out by the students </a:t>
            </a:r>
            <a:endParaRPr/>
          </a:p>
          <a:p>
            <a:pPr marL="0" lvl="0" indent="0" algn="l" rtl="0">
              <a:lnSpc>
                <a:spcPct val="110000"/>
              </a:lnSpc>
              <a:spcBef>
                <a:spcPts val="700"/>
              </a:spcBef>
              <a:spcAft>
                <a:spcPts val="0"/>
              </a:spcAft>
              <a:buSzPct val="1000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8aef9f2b07_0_0"/>
          <p:cNvSpPr txBox="1">
            <a:spLocks noGrp="1"/>
          </p:cNvSpPr>
          <p:nvPr>
            <p:ph type="title"/>
          </p:nvPr>
        </p:nvSpPr>
        <p:spPr>
          <a:xfrm>
            <a:off x="1251677" y="382385"/>
            <a:ext cx="10506313" cy="869945"/>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en-IN" sz="2400" dirty="0">
                <a:latin typeface="+mn-lt"/>
              </a:rPr>
              <a:t>EXTRACTS FROM SUBJECT REPORT </a:t>
            </a:r>
            <a:endParaRPr sz="2400" dirty="0">
              <a:latin typeface="+mn-lt"/>
            </a:endParaRPr>
          </a:p>
        </p:txBody>
      </p:sp>
      <p:sp>
        <p:nvSpPr>
          <p:cNvPr id="209" name="Google Shape;209;g38aef9f2b07_0_0"/>
          <p:cNvSpPr txBox="1">
            <a:spLocks noGrp="1"/>
          </p:cNvSpPr>
          <p:nvPr>
            <p:ph type="body" idx="1"/>
          </p:nvPr>
        </p:nvSpPr>
        <p:spPr>
          <a:xfrm>
            <a:off x="1251678" y="1149440"/>
            <a:ext cx="10763344" cy="5326175"/>
          </a:xfrm>
          <a:prstGeom prst="rect">
            <a:avLst/>
          </a:prstGeom>
        </p:spPr>
        <p:txBody>
          <a:bodyPr spcFirstLastPara="1" wrap="square" lIns="91425" tIns="45700" rIns="91425" bIns="45700" anchor="t" anchorCtr="0">
            <a:normAutofit fontScale="85000" lnSpcReduction="20000"/>
          </a:bodyPr>
          <a:lstStyle/>
          <a:p>
            <a:pPr lvl="0"/>
            <a:r>
              <a:rPr lang="en-US" b="1" dirty="0"/>
              <a:t>Report Writing</a:t>
            </a:r>
            <a:endParaRPr lang="en-IN" sz="1800" dirty="0"/>
          </a:p>
          <a:p>
            <a:pPr lvl="0"/>
            <a:r>
              <a:rPr lang="en-US" dirty="0"/>
              <a:t>Focus on the </a:t>
            </a:r>
            <a:r>
              <a:rPr lang="en-US" b="1" dirty="0"/>
              <a:t>descriptors for each strand</a:t>
            </a:r>
            <a:r>
              <a:rPr lang="en-US" dirty="0"/>
              <a:t>, not only the overall criterion statement.</a:t>
            </a:r>
            <a:endParaRPr lang="en-IN" sz="1800" dirty="0"/>
          </a:p>
          <a:p>
            <a:pPr lvl="0"/>
            <a:r>
              <a:rPr lang="en-US" dirty="0"/>
              <a:t>Maintain </a:t>
            </a:r>
            <a:r>
              <a:rPr lang="en-US" b="1" dirty="0"/>
              <a:t>consistent significant figures</a:t>
            </a:r>
            <a:r>
              <a:rPr lang="en-US" dirty="0"/>
              <a:t> and avoid unrealistic precision.</a:t>
            </a:r>
            <a:endParaRPr lang="en-IN" sz="1800" dirty="0"/>
          </a:p>
          <a:p>
            <a:pPr lvl="0"/>
            <a:r>
              <a:rPr lang="en-US" dirty="0"/>
              <a:t>For repeated measurements, the </a:t>
            </a:r>
            <a:r>
              <a:rPr lang="en-US" b="1" dirty="0"/>
              <a:t>minimum uncertainty equals the least count</a:t>
            </a:r>
            <a:r>
              <a:rPr lang="en-US" dirty="0"/>
              <a:t>—never zero.</a:t>
            </a:r>
            <a:endParaRPr lang="en-IN" sz="1800" dirty="0"/>
          </a:p>
          <a:p>
            <a:pPr lvl="0"/>
            <a:r>
              <a:rPr lang="en-US" b="1" dirty="0"/>
              <a:t>Use of Theory and Data</a:t>
            </a:r>
            <a:endParaRPr lang="en-IN" sz="1800" dirty="0"/>
          </a:p>
          <a:p>
            <a:pPr lvl="0"/>
            <a:r>
              <a:rPr lang="en-US" dirty="0"/>
              <a:t>Do </a:t>
            </a:r>
            <a:r>
              <a:rPr lang="en-US" b="1" dirty="0"/>
              <a:t>not re-derive standard textbook equations</a:t>
            </a:r>
            <a:r>
              <a:rPr lang="en-US" dirty="0"/>
              <a:t>; briefly state their meaning and intended use.</a:t>
            </a:r>
            <a:endParaRPr lang="en-IN" sz="1800" dirty="0"/>
          </a:p>
          <a:p>
            <a:pPr lvl="0"/>
            <a:r>
              <a:rPr lang="en-US" dirty="0"/>
              <a:t>Apply a </a:t>
            </a:r>
            <a:r>
              <a:rPr lang="en-US" b="1" dirty="0"/>
              <a:t>linear fit only when justified</a:t>
            </a:r>
            <a:r>
              <a:rPr lang="en-US" dirty="0"/>
              <a:t> by theory or dimensional analysis; use residuals to support or reject linearity.</a:t>
            </a:r>
            <a:endParaRPr lang="en-IN" sz="1800" dirty="0"/>
          </a:p>
          <a:p>
            <a:pPr lvl="0"/>
            <a:r>
              <a:rPr lang="en-US" dirty="0"/>
              <a:t>Avoid using </a:t>
            </a:r>
            <a:r>
              <a:rPr lang="en-US" b="1" dirty="0"/>
              <a:t>first and last data points</a:t>
            </a:r>
            <a:r>
              <a:rPr lang="en-US" dirty="0"/>
              <a:t> to determine gradient ranges, as this may yield contradictory conclusions.</a:t>
            </a:r>
            <a:endParaRPr lang="en-IN" sz="1800" dirty="0"/>
          </a:p>
          <a:p>
            <a:pPr lvl="0"/>
            <a:r>
              <a:rPr lang="en-US" dirty="0"/>
              <a:t>Provide clear justification when </a:t>
            </a:r>
            <a:r>
              <a:rPr lang="en-US" b="1" dirty="0"/>
              <a:t>rejecting outliers</a:t>
            </a:r>
            <a:r>
              <a:rPr lang="en-US" dirty="0"/>
              <a:t>—do not exclude data merely to improve results.</a:t>
            </a:r>
            <a:r>
              <a:rPr lang="en-US" b="1" dirty="0"/>
              <a:t> Presentation and Formatting</a:t>
            </a:r>
            <a:endParaRPr lang="en-IN" sz="1800" dirty="0"/>
          </a:p>
          <a:p>
            <a:pPr lvl="0"/>
            <a:r>
              <a:rPr lang="en-US" dirty="0"/>
              <a:t>Ensure the </a:t>
            </a:r>
            <a:r>
              <a:rPr lang="en-US" b="1" dirty="0"/>
              <a:t>first page</a:t>
            </a:r>
            <a:r>
              <a:rPr lang="en-US" dirty="0"/>
              <a:t> includes:</a:t>
            </a:r>
            <a:endParaRPr lang="en-IN" sz="1800" dirty="0"/>
          </a:p>
          <a:p>
            <a:pPr lvl="1"/>
            <a:r>
              <a:rPr lang="en-US" dirty="0"/>
              <a:t>Word count</a:t>
            </a:r>
            <a:endParaRPr lang="en-IN" sz="1600" dirty="0"/>
          </a:p>
          <a:p>
            <a:pPr lvl="1"/>
            <a:r>
              <a:rPr lang="en-US" dirty="0"/>
              <a:t>Candidate ID</a:t>
            </a:r>
            <a:endParaRPr lang="en-IN" sz="1600" dirty="0"/>
          </a:p>
          <a:p>
            <a:pPr lvl="1"/>
            <a:r>
              <a:rPr lang="en-US" dirty="0"/>
              <a:t>Descriptive title</a:t>
            </a:r>
            <a:endParaRPr lang="en-IN" sz="1600" dirty="0"/>
          </a:p>
          <a:p>
            <a:pPr lvl="1"/>
            <a:r>
              <a:rPr lang="en-US" dirty="0"/>
              <a:t>Page numbers</a:t>
            </a:r>
            <a:endParaRPr lang="en-IN" sz="1600" dirty="0"/>
          </a:p>
          <a:p>
            <a:pPr lvl="0"/>
            <a:r>
              <a:rPr lang="en-US" dirty="0"/>
              <a:t>Maintain a clear, logical, and concise structure throughout the report.</a:t>
            </a:r>
            <a:endParaRPr lang="en-IN" dirty="0"/>
          </a:p>
          <a:p>
            <a:endParaRPr lang="en-US" dirty="0">
              <a:latin typeface="Arial" panose="020B0604020202020204" pitchFamily="34" charset="0"/>
              <a:cs typeface="Arial" panose="020B0604020202020204" pitchFamily="34" charset="0"/>
            </a:endParaRPr>
          </a:p>
          <a:p>
            <a:pPr marL="0" lvl="0" indent="0" algn="l" rtl="0">
              <a:spcBef>
                <a:spcPts val="700"/>
              </a:spcBef>
              <a:spcAft>
                <a:spcPts val="0"/>
              </a:spcAft>
              <a:buClr>
                <a:schemeClr val="dk1"/>
              </a:buClr>
              <a:buSzPct val="55000"/>
              <a:buFont typeface="Arial"/>
              <a:buNone/>
            </a:pPr>
            <a:endParaRPr dirty="0"/>
          </a:p>
          <a:p>
            <a:pPr marL="0" lvl="0" indent="0" algn="l" rtl="0">
              <a:spcBef>
                <a:spcPts val="700"/>
              </a:spcBef>
              <a:spcAft>
                <a:spcPts val="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3"/>
          <p:cNvSpPr txBox="1">
            <a:spLocks noGrp="1"/>
          </p:cNvSpPr>
          <p:nvPr>
            <p:ph type="title"/>
          </p:nvPr>
        </p:nvSpPr>
        <p:spPr>
          <a:xfrm>
            <a:off x="1251678" y="382385"/>
            <a:ext cx="10178322" cy="79930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PREREQUISITE FOR AN IA</a:t>
            </a:r>
            <a:endParaRPr/>
          </a:p>
        </p:txBody>
      </p:sp>
      <p:sp>
        <p:nvSpPr>
          <p:cNvPr id="108" name="Google Shape;108;p3"/>
          <p:cNvSpPr txBox="1">
            <a:spLocks noGrp="1"/>
          </p:cNvSpPr>
          <p:nvPr>
            <p:ph type="body" idx="1"/>
          </p:nvPr>
        </p:nvSpPr>
        <p:spPr>
          <a:xfrm>
            <a:off x="838200" y="1319187"/>
            <a:ext cx="10515600" cy="484246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AN IA in group 4 should follow all the below criteria</a:t>
            </a:r>
            <a:endParaRPr/>
          </a:p>
          <a:p>
            <a:pPr marL="0" lvl="0" indent="0" algn="l" rtl="0">
              <a:lnSpc>
                <a:spcPct val="110000"/>
              </a:lnSpc>
              <a:spcBef>
                <a:spcPts val="700"/>
              </a:spcBef>
              <a:spcAft>
                <a:spcPts val="0"/>
              </a:spcAft>
              <a:buSzPts val="2000"/>
              <a:buNone/>
            </a:pPr>
            <a:endParaRPr/>
          </a:p>
          <a:p>
            <a:pPr marL="514350" lvl="0" indent="-514350" algn="l" rtl="0">
              <a:lnSpc>
                <a:spcPct val="110000"/>
              </a:lnSpc>
              <a:spcBef>
                <a:spcPts val="700"/>
              </a:spcBef>
              <a:spcAft>
                <a:spcPts val="0"/>
              </a:spcAft>
              <a:buSzPts val="2000"/>
              <a:buAutoNum type="arabicPeriod"/>
            </a:pPr>
            <a:r>
              <a:rPr lang="en-IN"/>
              <a:t>Time taken to complete the IA should not be more than 10 hours,  This includes research work and presentation of the IA.</a:t>
            </a: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r>
              <a:rPr lang="en-IN"/>
              <a:t>2. IB has prescribed 10 experiments which have to be performed during the course of two years , these experiments can’t be directly submitted as IA. However, one can manipulate variables, experimental procedure or and add an extra variable to the prescribed experiments to convert them into an IA.</a:t>
            </a: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r>
              <a:rPr lang="en-IN"/>
              <a:t>3. IA should not be more than 3000 words. ( Don’t count data tables)</a:t>
            </a: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CONTD…</a:t>
            </a:r>
            <a:endParaRPr/>
          </a:p>
        </p:txBody>
      </p:sp>
      <p:sp>
        <p:nvSpPr>
          <p:cNvPr id="114" name="Google Shape;114;p4"/>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0000"/>
              </a:lnSpc>
              <a:spcBef>
                <a:spcPts val="0"/>
              </a:spcBef>
              <a:spcAft>
                <a:spcPts val="0"/>
              </a:spcAft>
              <a:buSzPts val="2000"/>
              <a:buNone/>
            </a:pPr>
            <a:r>
              <a:rPr lang="en-IN"/>
              <a:t>4. No fix guidelines are given on the format of presentation like which font to use, font size…. But whatever the students uses it should be readable and presentable . Preferable should be Times new roman with 12 as font size.</a:t>
            </a: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r>
              <a:rPr lang="en-IN"/>
              <a:t>5. The topic for IA should preferably be directly inspired from IBDP prescribed syllabus for HL and SL.</a:t>
            </a:r>
            <a:endParaRPr/>
          </a:p>
          <a:p>
            <a:pPr marL="0" lvl="0" indent="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r>
              <a:rPr lang="en-IN"/>
              <a:t>6. Academic honesty should at the top of priority through out the IA presentation. Proper citation style is a must.  Also please keep a record of </a:t>
            </a:r>
            <a:r>
              <a:rPr lang="en-IN">
                <a:solidFill>
                  <a:srgbClr val="FF0000"/>
                </a:solidFill>
              </a:rPr>
              <a:t>“ DATE OF ACCESS” </a:t>
            </a:r>
            <a:r>
              <a:rPr lang="en-IN"/>
              <a:t>of the source ( especially online source, as it may change over a period of time.</a:t>
            </a:r>
            <a:endParaRPr/>
          </a:p>
          <a:p>
            <a:pPr marL="228600" lvl="0" indent="-101600" algn="l" rtl="0">
              <a:lnSpc>
                <a:spcPct val="110000"/>
              </a:lnSpc>
              <a:spcBef>
                <a:spcPts val="700"/>
              </a:spcBef>
              <a:spcAft>
                <a:spcPts val="0"/>
              </a:spcAft>
              <a:buSzPts val="20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5"/>
          <p:cNvSpPr txBox="1">
            <a:spLocks noGrp="1"/>
          </p:cNvSpPr>
          <p:nvPr>
            <p:ph type="title"/>
          </p:nvPr>
        </p:nvSpPr>
        <p:spPr>
          <a:xfrm>
            <a:off x="239151" y="308854"/>
            <a:ext cx="11114649" cy="1325563"/>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2"/>
              </a:buClr>
              <a:buSzPct val="100000"/>
              <a:buFont typeface="Impact"/>
              <a:buNone/>
            </a:pPr>
            <a:r>
              <a:rPr lang="en-IN"/>
              <a:t>     WHAT KIND OF RESEARCH WORK CAN BE </a:t>
            </a:r>
            <a:br>
              <a:rPr lang="en-IN"/>
            </a:br>
            <a:r>
              <a:rPr lang="en-IN"/>
              <a:t>       DONE FOR IA ?</a:t>
            </a:r>
            <a:endParaRPr/>
          </a:p>
        </p:txBody>
      </p:sp>
      <p:sp>
        <p:nvSpPr>
          <p:cNvPr id="120" name="Google Shape;120;p5"/>
          <p:cNvSpPr txBox="1">
            <a:spLocks noGrp="1"/>
          </p:cNvSpPr>
          <p:nvPr>
            <p:ph type="body" idx="1"/>
          </p:nvPr>
        </p:nvSpPr>
        <p:spPr>
          <a:xfrm>
            <a:off x="1125415" y="1491175"/>
            <a:ext cx="10827434" cy="5233182"/>
          </a:xfrm>
          <a:prstGeom prst="rect">
            <a:avLst/>
          </a:prstGeom>
          <a:noFill/>
          <a:ln>
            <a:noFill/>
          </a:ln>
        </p:spPr>
        <p:txBody>
          <a:bodyPr spcFirstLastPara="1" wrap="square" lIns="91425" tIns="45700" rIns="91425" bIns="45700" anchor="t" anchorCtr="0">
            <a:normAutofit/>
          </a:bodyPr>
          <a:lstStyle/>
          <a:p>
            <a:pPr marL="228600" lvl="0" indent="-101600" algn="l" rtl="0">
              <a:lnSpc>
                <a:spcPct val="110000"/>
              </a:lnSpc>
              <a:spcBef>
                <a:spcPts val="0"/>
              </a:spcBef>
              <a:spcAft>
                <a:spcPts val="0"/>
              </a:spcAft>
              <a:buSzPts val="2000"/>
              <a:buNone/>
            </a:pPr>
            <a:endParaRPr/>
          </a:p>
          <a:p>
            <a:pPr marL="228600" lvl="0" indent="-228600" algn="l" rtl="0">
              <a:lnSpc>
                <a:spcPct val="110000"/>
              </a:lnSpc>
              <a:spcBef>
                <a:spcPts val="700"/>
              </a:spcBef>
              <a:spcAft>
                <a:spcPts val="0"/>
              </a:spcAft>
              <a:buSzPts val="2000"/>
              <a:buChar char="•"/>
            </a:pPr>
            <a:r>
              <a:rPr lang="en-IN"/>
              <a:t>EXPERIMENTAL RESEARCH </a:t>
            </a:r>
            <a:endParaRPr/>
          </a:p>
          <a:p>
            <a:pPr marL="228600" lvl="0" indent="-228600" algn="l" rtl="0">
              <a:lnSpc>
                <a:spcPct val="110000"/>
              </a:lnSpc>
              <a:spcBef>
                <a:spcPts val="700"/>
              </a:spcBef>
              <a:spcAft>
                <a:spcPts val="0"/>
              </a:spcAft>
              <a:buSzPts val="2000"/>
              <a:buChar char="•"/>
            </a:pPr>
            <a:r>
              <a:rPr lang="en-IN"/>
              <a:t>SECONDARY DATA RESEARCH</a:t>
            </a:r>
            <a:endParaRPr/>
          </a:p>
          <a:p>
            <a:pPr marL="228600" lvl="0" indent="-228600" algn="l" rtl="0">
              <a:lnSpc>
                <a:spcPct val="110000"/>
              </a:lnSpc>
              <a:spcBef>
                <a:spcPts val="700"/>
              </a:spcBef>
              <a:spcAft>
                <a:spcPts val="0"/>
              </a:spcAft>
              <a:buSzPts val="2000"/>
              <a:buChar char="•"/>
            </a:pPr>
            <a:r>
              <a:rPr lang="en-IN"/>
              <a:t>SIMULATION RESEARCH</a:t>
            </a:r>
            <a:endParaRPr/>
          </a:p>
          <a:p>
            <a:pPr marL="228600" lvl="0" indent="-228600" algn="l" rtl="0">
              <a:lnSpc>
                <a:spcPct val="110000"/>
              </a:lnSpc>
              <a:spcBef>
                <a:spcPts val="700"/>
              </a:spcBef>
              <a:spcAft>
                <a:spcPts val="0"/>
              </a:spcAft>
              <a:buSzPts val="2000"/>
              <a:buChar char="•"/>
            </a:pPr>
            <a:r>
              <a:rPr lang="en-IN"/>
              <a:t>THEORITICAL RESEARCH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EXPERIMENTAL RESEARCH :</a:t>
            </a:r>
            <a:endParaRPr/>
          </a:p>
        </p:txBody>
      </p:sp>
      <p:sp>
        <p:nvSpPr>
          <p:cNvPr id="126" name="Google Shape;126;p6"/>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10000"/>
              </a:lnSpc>
              <a:spcBef>
                <a:spcPts val="0"/>
              </a:spcBef>
              <a:spcAft>
                <a:spcPts val="0"/>
              </a:spcAft>
              <a:buSzPts val="2000"/>
              <a:buChar char="•"/>
            </a:pPr>
            <a:r>
              <a:rPr lang="en-IN"/>
              <a:t>IT SHOULD BE A HANDS ON EXPERIMENT.</a:t>
            </a:r>
            <a:endParaRPr/>
          </a:p>
          <a:p>
            <a:pPr marL="0" lvl="0" indent="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IT IS ADVISED AND APPRECIATED THE USE OF DIGITAL INSTRUMENTAION ( LIKE LOGGER PRO) TO COLLECT THE DATA.</a:t>
            </a:r>
            <a:endParaRPr/>
          </a:p>
          <a:p>
            <a:pPr marL="0" lvl="0" indent="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IT SHOULD NOT BE DAGENEROUS TO YOURSELF OR ENVIORNMENT IN ANY KIND ( SAFETY HAZARDS)</a:t>
            </a:r>
            <a:endParaRPr/>
          </a:p>
          <a:p>
            <a:pPr marL="228600" lvl="0" indent="-10160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PHOTOGRAPHIC EVIDENCE OF THE EXPERIMENTAL INSTRUMENTATION IS A MUST.</a:t>
            </a:r>
            <a:endParaRPr/>
          </a:p>
          <a:p>
            <a:pPr marL="0" lvl="0" indent="0" algn="l" rtl="0">
              <a:lnSpc>
                <a:spcPct val="110000"/>
              </a:lnSpc>
              <a:spcBef>
                <a:spcPts val="700"/>
              </a:spcBef>
              <a:spcAft>
                <a:spcPts val="0"/>
              </a:spcAft>
              <a:buSzPts val="20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SECONDARY DATA RESEARCH</a:t>
            </a:r>
            <a:endParaRPr/>
          </a:p>
        </p:txBody>
      </p:sp>
      <p:sp>
        <p:nvSpPr>
          <p:cNvPr id="132" name="Google Shape;132;p7"/>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ITS BASICALLY BORROWING THE DATA COLLECTED BY OTHER’S AND PROCESSING,CONCLUDING AND EVALUATING THE DATA.</a:t>
            </a:r>
            <a:endParaRPr/>
          </a:p>
          <a:p>
            <a:pPr marL="0" lvl="0" indent="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MAKE SURE THE DATA IS COLLECTED FROM AN AUTHENTIC SOURCE  FOR E.G RESEARCH INSTITUTE WEBSITE, GOVERNMENT WEBSITE.</a:t>
            </a:r>
            <a:endParaRPr/>
          </a:p>
          <a:p>
            <a:pPr marL="228600" lvl="0" indent="-10160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IT IS ADVISED TO THAT THE STUDENTS SHOULD BE HAVING A GOOD CONTROL OVER MATHEMATICS AND STATISTICS TO SELECT SUCH KIND OF RESEARCH WORK.</a:t>
            </a:r>
            <a:endParaRPr/>
          </a:p>
          <a:p>
            <a:pPr marL="228600" lvl="0" indent="-101600" algn="l" rtl="0">
              <a:lnSpc>
                <a:spcPct val="110000"/>
              </a:lnSpc>
              <a:spcBef>
                <a:spcPts val="700"/>
              </a:spcBef>
              <a:spcAft>
                <a:spcPts val="0"/>
              </a:spcAft>
              <a:buSzPts val="2000"/>
              <a:buNone/>
            </a:pPr>
            <a:endParaRPr/>
          </a:p>
          <a:p>
            <a:pPr marL="0" lvl="0" indent="0" algn="l" rtl="0">
              <a:lnSpc>
                <a:spcPct val="110000"/>
              </a:lnSpc>
              <a:spcBef>
                <a:spcPts val="700"/>
              </a:spcBef>
              <a:spcAft>
                <a:spcPts val="0"/>
              </a:spcAft>
              <a:buSzPts val="20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8"/>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SIMULATION BASED RESEARCH</a:t>
            </a:r>
            <a:endParaRPr/>
          </a:p>
        </p:txBody>
      </p:sp>
      <p:sp>
        <p:nvSpPr>
          <p:cNvPr id="138" name="Google Shape;138;p8"/>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IT IS GENERALLY A JAVA BASED VIRTUAL LAB AVAILABLE ON THE INTERNET. FOR E.G PHET SIMULATIONS,OPHYSICS.COM….</a:t>
            </a:r>
            <a:endParaRPr/>
          </a:p>
          <a:p>
            <a:pPr marL="228600" lvl="0" indent="-10160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GENERALLY TOPIC SELECTED TO BE USED BY SIMULATIONS ARE THOSE, WHICH CANNOT BE DONE IN OUR SCHOOL LABORATORY.</a:t>
            </a:r>
            <a:endParaRPr/>
          </a:p>
          <a:p>
            <a:pPr marL="228600" lvl="0" indent="-10160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ALSO, GENERALLY TWO SIMULATION BASED ON SAME TOPIC IS SELECTED AND THE BEST OUT OF THE TWO IS ACTUALLY USED TO DO RESEARCH WORK STATING THE REASON FOR ITS USE.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IN"/>
              <a:t>THEORITICAL RESEARCH WORK</a:t>
            </a:r>
            <a:endParaRPr/>
          </a:p>
        </p:txBody>
      </p:sp>
      <p:sp>
        <p:nvSpPr>
          <p:cNvPr id="144" name="Google Shape;144;p9"/>
          <p:cNvSpPr txBox="1">
            <a:spLocks noGrp="1"/>
          </p:cNvSpPr>
          <p:nvPr>
            <p:ph type="body" idx="1"/>
          </p:nvPr>
        </p:nvSpPr>
        <p:spPr>
          <a:xfrm>
            <a:off x="838200" y="1477108"/>
            <a:ext cx="10515600" cy="5015767"/>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000"/>
              <a:buChar char="•"/>
            </a:pPr>
            <a:r>
              <a:rPr lang="en-IN"/>
              <a:t>AS THE NAME SUGGEST, YOU ARE GENERALLY DERIVING A NEW RELATIONSHIPS BETWEEN VARIABLES , USING KNOWN PHYSICS RELATIONSHIPS AND EQUATIONS.</a:t>
            </a:r>
            <a:endParaRPr/>
          </a:p>
          <a:p>
            <a:pPr marL="0" lvl="0" indent="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IT IS GENERALLY THE MOST DIFFICULT ONE TO DO AS IT REQUIRES LOT OF IMAGINATION INTEGRATED WITH SUBJECT KNOLWELDGE AND MATHEMATICS</a:t>
            </a:r>
            <a:endParaRPr/>
          </a:p>
          <a:p>
            <a:pPr marL="228600" lvl="0" indent="-101600" algn="l" rtl="0">
              <a:lnSpc>
                <a:spcPct val="110000"/>
              </a:lnSpc>
              <a:spcBef>
                <a:spcPts val="700"/>
              </a:spcBef>
              <a:spcAft>
                <a:spcPts val="0"/>
              </a:spcAft>
              <a:buSzPts val="2000"/>
              <a:buNone/>
            </a:pPr>
            <a:endParaRPr/>
          </a:p>
          <a:p>
            <a:pPr marL="228600" lvl="0" indent="-228600" algn="l" rtl="0">
              <a:lnSpc>
                <a:spcPct val="110000"/>
              </a:lnSpc>
              <a:spcBef>
                <a:spcPts val="700"/>
              </a:spcBef>
              <a:spcAft>
                <a:spcPts val="0"/>
              </a:spcAft>
              <a:buSzPts val="2000"/>
              <a:buChar char="•"/>
            </a:pPr>
            <a:r>
              <a:rPr lang="en-IN"/>
              <a:t>FOR EXAMPLE ONE CAN USE A COMPUTER GAMES AND STUDY THE PHYSICS ASPECT USED IN IT. LIKE IN A CAR GAME , ONE CAN STUDY THE EFFECT OF BANKING OF THE ROAD ON SPEED OF THE CAR… ETC..</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1748</Words>
  <Application>Microsoft Office PowerPoint</Application>
  <PresentationFormat>Widescreen</PresentationFormat>
  <Paragraphs>161</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Noto Sans Symbols</vt:lpstr>
      <vt:lpstr>Gill Sans</vt:lpstr>
      <vt:lpstr>Impact</vt:lpstr>
      <vt:lpstr>Arial</vt:lpstr>
      <vt:lpstr>Badge</vt:lpstr>
      <vt:lpstr>INTERNAL ASSESSMENT</vt:lpstr>
      <vt:lpstr>WHAT IS AN IA ?</vt:lpstr>
      <vt:lpstr>PREREQUISITE FOR AN IA</vt:lpstr>
      <vt:lpstr>CONTD…</vt:lpstr>
      <vt:lpstr>     WHAT KIND OF RESEARCH WORK CAN BE         DONE FOR IA ?</vt:lpstr>
      <vt:lpstr>EXPERIMENTAL RESEARCH :</vt:lpstr>
      <vt:lpstr>SECONDARY DATA RESEARCH</vt:lpstr>
      <vt:lpstr>SIMULATION BASED RESEARCH</vt:lpstr>
      <vt:lpstr>THEORITICAL RESEARCH WORK</vt:lpstr>
      <vt:lpstr>IA CRITERIA</vt:lpstr>
      <vt:lpstr>RESEARCH DESIGN</vt:lpstr>
      <vt:lpstr>RESEARCH DESIGN : WHAT TO LOOK OUT FOR :</vt:lpstr>
      <vt:lpstr>ANALYSIS</vt:lpstr>
      <vt:lpstr>ANALYSIS : WHAT TO LOOK OUT FOR  </vt:lpstr>
      <vt:lpstr>CONCLUSION:</vt:lpstr>
      <vt:lpstr>EVALUATION:</vt:lpstr>
      <vt:lpstr>EVALUATION : WHAT TO LOOK OUT FOR</vt:lpstr>
      <vt:lpstr>FEW EXAMPLES FOR EACH OF THE CATEGORY OF RESEARCH WORK</vt:lpstr>
      <vt:lpstr>PowerPoint Presentation</vt:lpstr>
      <vt:lpstr>EXTRACTS FROM SUBJECT REPORT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pushkar sathe</dc:creator>
  <cp:lastModifiedBy>Pushkar Sathe</cp:lastModifiedBy>
  <cp:revision>4</cp:revision>
  <dcterms:created xsi:type="dcterms:W3CDTF">2020-07-07T04:35:22Z</dcterms:created>
  <dcterms:modified xsi:type="dcterms:W3CDTF">2025-10-10T05:41:29Z</dcterms:modified>
</cp:coreProperties>
</file>